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  <p:sldMasterId id="2147483696" r:id="rId2"/>
    <p:sldMasterId id="2147483708" r:id="rId3"/>
  </p:sldMasterIdLst>
  <p:notesMasterIdLst>
    <p:notesMasterId r:id="rId11"/>
  </p:notesMasterIdLst>
  <p:handoutMasterIdLst>
    <p:handoutMasterId r:id="rId12"/>
  </p:handoutMasterIdLst>
  <p:sldIdLst>
    <p:sldId id="256" r:id="rId4"/>
    <p:sldId id="821" r:id="rId5"/>
    <p:sldId id="828" r:id="rId6"/>
    <p:sldId id="830" r:id="rId7"/>
    <p:sldId id="829" r:id="rId8"/>
    <p:sldId id="831" r:id="rId9"/>
    <p:sldId id="822" r:id="rId10"/>
  </p:sldIdLst>
  <p:sldSz cx="12192000" cy="6858000"/>
  <p:notesSz cx="7010400" cy="9296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nry Gustavo Morales Herrera" initials="HGMH" lastIdx="1" clrIdx="0">
    <p:extLst>
      <p:ext uri="{19B8F6BF-5375-455C-9EA6-DF929625EA0E}">
        <p15:presenceInfo xmlns:p15="http://schemas.microsoft.com/office/powerpoint/2012/main" userId="S-1-5-21-756102410-531158283-4204830114-50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3752"/>
    <a:srgbClr val="576CBA"/>
    <a:srgbClr val="D2512C"/>
    <a:srgbClr val="FFC900"/>
    <a:srgbClr val="FFDC6C"/>
    <a:srgbClr val="F6AC8C"/>
    <a:srgbClr val="FCCA0E"/>
    <a:srgbClr val="F4F3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538" autoAdjust="0"/>
  </p:normalViewPr>
  <p:slideViewPr>
    <p:cSldViewPr snapToGrid="0">
      <p:cViewPr varScale="1">
        <p:scale>
          <a:sx n="108" d="100"/>
          <a:sy n="108" d="100"/>
        </p:scale>
        <p:origin x="79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038475" cy="4642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43" y="3"/>
            <a:ext cx="3038475" cy="4642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CFC6D-4C2A-41AF-92A6-F43549A42D05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5" y="8829458"/>
            <a:ext cx="3038475" cy="4656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43" y="8829458"/>
            <a:ext cx="3038475" cy="4656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D1712-4BF6-4405-8C2B-E0E6A4FF3A1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45182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103629" tIns="51814" rIns="103629" bIns="51814" rtlCol="0"/>
          <a:lstStyle>
            <a:lvl1pPr algn="l">
              <a:defRPr sz="14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103629" tIns="51814" rIns="103629" bIns="51814" rtlCol="0"/>
          <a:lstStyle>
            <a:lvl1pPr algn="r">
              <a:defRPr sz="1400"/>
            </a:lvl1pPr>
          </a:lstStyle>
          <a:p>
            <a:fld id="{0FDF6CCE-B205-4F50-AF2F-9C4ED2571DF1}" type="datetimeFigureOut">
              <a:rPr lang="es-MX" smtClean="0"/>
              <a:t>13/11/2024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3629" tIns="51814" rIns="103629" bIns="51814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103629" tIns="51814" rIns="103629" bIns="51814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4"/>
          </a:xfrm>
          <a:prstGeom prst="rect">
            <a:avLst/>
          </a:prstGeom>
        </p:spPr>
        <p:txBody>
          <a:bodyPr vert="horz" lIns="103629" tIns="51814" rIns="103629" bIns="51814" rtlCol="0" anchor="b"/>
          <a:lstStyle>
            <a:lvl1pPr algn="l">
              <a:defRPr sz="14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4"/>
          </a:xfrm>
          <a:prstGeom prst="rect">
            <a:avLst/>
          </a:prstGeom>
        </p:spPr>
        <p:txBody>
          <a:bodyPr vert="horz" lIns="103629" tIns="51814" rIns="103629" bIns="51814" rtlCol="0" anchor="b"/>
          <a:lstStyle>
            <a:lvl1pPr algn="r">
              <a:defRPr sz="1400"/>
            </a:lvl1pPr>
          </a:lstStyle>
          <a:p>
            <a:fld id="{9AFF5C7B-616F-4D5C-B72E-76B23A39BBB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660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FF5C7B-616F-4D5C-B72E-76B23A39BBB4}" type="slidenum">
              <a:rPr kumimoji="0" lang="es-MX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MX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7767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FF5C7B-616F-4D5C-B72E-76B23A39BBB4}" type="slidenum">
              <a:rPr kumimoji="0" lang="es-MX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MX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9118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FF5C7B-616F-4D5C-B72E-76B23A39BBB4}" type="slidenum">
              <a:rPr kumimoji="0" lang="es-MX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MX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1860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FF5C7B-616F-4D5C-B72E-76B23A39BBB4}" type="slidenum">
              <a:rPr kumimoji="0" lang="es-MX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MX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3765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FF5C7B-616F-4D5C-B72E-76B23A39BBB4}" type="slidenum">
              <a:rPr kumimoji="0" lang="es-MX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MX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203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2212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33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1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03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0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71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08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65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94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50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5020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75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27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03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611F6D2F-7080-497D-B5F9-9D0FF5D4F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9D963-3655-4BA6-BC5C-3EC46C340B3E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AA2F2AAD-D4EB-498A-9F7A-187EF9883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DB037215-B4E4-4272-9991-1A5618B16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39DD8-8284-41D3-96B5-AB3BE3C05E5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441793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7F2A9C25-26A8-4C7C-B054-A18C17EF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D041E-2DE3-4BF9-9C6E-B1C9B2329FF4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0DEF7E22-1BFE-4640-97AE-85C591277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E7C07C8D-1D61-4091-B39D-B91511837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26CA3-1519-4F7F-B07A-9CE28F388D8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976487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07A7AB40-E184-4C7C-BBD2-67985B8F3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A9F46-B034-44D2-A6B9-3009DEC85CAB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172627FA-B3A8-467F-B552-91F5996A3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65AA7DBB-F64D-48E8-AB6C-FDF60E8A0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285DA-63AD-4068-9A43-C750CD0DB8B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319643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41513358-A8C7-4E95-A60D-CC193569B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F6E79-D2F0-43E3-B2AD-0490AE6F5A3E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3C557832-2533-4AD7-81E9-18DA8B90E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277CF69C-E004-403F-A707-5E29933EE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11938-06AD-4D60-BEAB-E2FCB8A8771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948961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3 Marcador de fecha">
            <a:extLst>
              <a:ext uri="{FF2B5EF4-FFF2-40B4-BE49-F238E27FC236}">
                <a16:creationId xmlns:a16="http://schemas.microsoft.com/office/drawing/2014/main" id="{C6465C84-CAD9-4A79-BBF1-AE7FF01A6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753D2-38E9-4945-9A83-C24B65DE7AC7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DA60EFFC-0BBB-43A6-AF69-81C08EDFD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66DC2191-2C6B-4B74-B251-80DB46487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2699C-65C7-4058-8C57-3601189D677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21067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>
            <a:extLst>
              <a:ext uri="{FF2B5EF4-FFF2-40B4-BE49-F238E27FC236}">
                <a16:creationId xmlns:a16="http://schemas.microsoft.com/office/drawing/2014/main" id="{D4DF5B6D-03F2-428B-AC91-AF281453E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0E52B-130E-482A-B6D8-F09848B9BC2D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D198C0F0-1A24-463E-A6A9-8ED795AA5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5 Marcador de número de diapositiva">
            <a:extLst>
              <a:ext uri="{FF2B5EF4-FFF2-40B4-BE49-F238E27FC236}">
                <a16:creationId xmlns:a16="http://schemas.microsoft.com/office/drawing/2014/main" id="{A3B4D55E-162C-4575-867D-D13B1E158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2E37F-475B-47D3-A335-9A7EBA41D0B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477247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>
            <a:extLst>
              <a:ext uri="{FF2B5EF4-FFF2-40B4-BE49-F238E27FC236}">
                <a16:creationId xmlns:a16="http://schemas.microsoft.com/office/drawing/2014/main" id="{5B85D1C9-FCAA-4E8E-A974-B2900BBF3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73577-F813-4B71-AEE8-B423EBCD4029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3" name="4 Marcador de pie de página">
            <a:extLst>
              <a:ext uri="{FF2B5EF4-FFF2-40B4-BE49-F238E27FC236}">
                <a16:creationId xmlns:a16="http://schemas.microsoft.com/office/drawing/2014/main" id="{20A48A9E-0A99-40B6-86FA-4A5E90E00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4" name="5 Marcador de número de diapositiva">
            <a:extLst>
              <a:ext uri="{FF2B5EF4-FFF2-40B4-BE49-F238E27FC236}">
                <a16:creationId xmlns:a16="http://schemas.microsoft.com/office/drawing/2014/main" id="{6A997FD8-E03C-4408-8D92-81222FFFD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63F6C-1180-462E-ACE0-4D1AC450CCD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8737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6134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2E0D07B5-F608-4E26-85E4-44CB3C456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54321-0CA2-4E27-82D2-2AAA47492A46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F87B796C-5EE5-4B36-94C6-5FFF991E8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2098D410-FE47-4D17-84E3-FA8E874CD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08182-F71E-4D07-ABC2-784F89B2D05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206086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FF2578AB-BBCC-4945-BA03-202E85BA5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7B363-69BB-4542-9468-7681DECEA6C3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F5E5132B-5979-472E-A574-31EB04DD5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7DB5ECB4-2871-407C-A0B9-5A83A7A1F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7162E-9200-43DE-A9DA-B6B808909CD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382574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5B7DD45D-2759-4A0D-9068-51D7BB436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2D52F-F871-4F99-895C-4CCD33E4667E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E8EC50F3-BE53-4704-817D-B9B3B56E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5C2BADEC-F47A-4DB2-A90D-6579C0CA4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8E2D2-7A81-4C64-ABCD-8EB25D9B7B9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796786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EAC133B1-C146-452A-9C4A-8433C20B9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9F406-97E5-42FF-8EA5-816F27B6549D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39FD1A6E-C1E4-4537-A59D-3DDB14F1D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C96607D7-6BCE-4AB7-9200-89F2E4549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A45A1-274A-4172-B593-635D07168DE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75478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6855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433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9256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3818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26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400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CB639-FB35-4321-B335-1DAEE67DEA86}" type="datetimeFigureOut">
              <a:rPr lang="es-ES" smtClean="0"/>
              <a:t>13/11/2024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029C6-BB99-4E94-B38F-E35C63D763A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9576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CB639-FB35-4321-B335-1DAEE67DEA8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13/11/2024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029C6-BB99-4E94-B38F-E35C63D763A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59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>
            <a:extLst>
              <a:ext uri="{FF2B5EF4-FFF2-40B4-BE49-F238E27FC236}">
                <a16:creationId xmlns:a16="http://schemas.microsoft.com/office/drawing/2014/main" id="{32FE2178-3F2E-4092-98BD-775D956CAC4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título del patrón</a:t>
            </a:r>
            <a:endParaRPr lang="es-CO" altLang="es-CO"/>
          </a:p>
        </p:txBody>
      </p:sp>
      <p:sp>
        <p:nvSpPr>
          <p:cNvPr id="2051" name="2 Marcador de texto">
            <a:extLst>
              <a:ext uri="{FF2B5EF4-FFF2-40B4-BE49-F238E27FC236}">
                <a16:creationId xmlns:a16="http://schemas.microsoft.com/office/drawing/2014/main" id="{CCA05C31-F79C-4CA5-9B46-F6A0E1613B7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  <a:endParaRPr lang="es-CO" altLang="es-CO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559ADAFE-DFE2-4B65-8553-786D1492BE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279A150-8846-41AB-88A2-A484E9F1BCCA}" type="datetimeFigureOut">
              <a:rPr lang="es-CO" altLang="es-CO"/>
              <a:pPr>
                <a:defRPr/>
              </a:pPr>
              <a:t>13/11/2024</a:t>
            </a:fld>
            <a:endParaRPr lang="es-CO" altLang="es-CO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BA6732B7-971A-43E0-93F1-FDC1F09D84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012E8565-8A36-4875-A5BA-0F8B1334E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D6E4B72-750F-45C6-AD26-C653DEED3E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3475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079866" y="67927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>
                <a:solidFill>
                  <a:schemeClr val="accent5">
                    <a:lumMod val="75000"/>
                  </a:schemeClr>
                </a:solidFill>
                <a:latin typeface="Arial Black" charset="0"/>
                <a:ea typeface="Arial Black" charset="0"/>
                <a:cs typeface="Arial Black" charset="0"/>
              </a:rPr>
              <a:t>2023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2994A70-398F-4E7D-8BBB-C09FDEC8AD4F}"/>
              </a:ext>
            </a:extLst>
          </p:cNvPr>
          <p:cNvSpPr/>
          <p:nvPr/>
        </p:nvSpPr>
        <p:spPr>
          <a:xfrm>
            <a:off x="3328988" y="1573619"/>
            <a:ext cx="8721386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s-ES" sz="3600" b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cs typeface="Arial" charset="0"/>
              </a:rPr>
              <a:t>Proceso de Selección </a:t>
            </a:r>
          </a:p>
          <a:p>
            <a:pPr algn="r"/>
            <a:r>
              <a:rPr lang="es-ES" sz="3600" b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cs typeface="Arial" charset="0"/>
              </a:rPr>
              <a:t>Unidad Administrativa Especial Aeronáutica Civil </a:t>
            </a:r>
          </a:p>
          <a:p>
            <a:pPr algn="r"/>
            <a:endParaRPr lang="es-MX" sz="4000" b="1" dirty="0">
              <a:ln w="0"/>
              <a:solidFill>
                <a:schemeClr val="accent5">
                  <a:lumMod val="75000"/>
                </a:schemeClr>
              </a:solidFill>
              <a:effectLst>
                <a:outerShdw sx="1000" sy="1000" algn="ctr" rotWithShape="0">
                  <a:srgbClr val="6E747A"/>
                </a:outerShdw>
              </a:effectLst>
              <a:latin typeface="Arial" charset="0"/>
              <a:cs typeface="Arial" charset="0"/>
            </a:endParaRPr>
          </a:p>
          <a:p>
            <a:pPr algn="r"/>
            <a:r>
              <a:rPr lang="es-MX" sz="3000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cs typeface="Arial" charset="0"/>
              </a:rPr>
              <a:t>Despacho </a:t>
            </a:r>
          </a:p>
          <a:p>
            <a:pPr algn="r"/>
            <a:r>
              <a:rPr lang="es-MX" sz="3000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cs typeface="Arial" charset="0"/>
              </a:rPr>
              <a:t>Comisionada Sixta Zúñiga </a:t>
            </a:r>
            <a:r>
              <a:rPr lang="es-MX" sz="3000" dirty="0" err="1">
                <a:ln w="0"/>
                <a:solidFill>
                  <a:schemeClr val="accent5">
                    <a:lumMod val="75000"/>
                  </a:schemeClr>
                </a:solidFill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cs typeface="Arial" charset="0"/>
              </a:rPr>
              <a:t>Lindao</a:t>
            </a:r>
            <a:endParaRPr lang="es-ES" sz="3000" dirty="0">
              <a:ln w="0"/>
              <a:solidFill>
                <a:schemeClr val="accent5">
                  <a:lumMod val="75000"/>
                </a:schemeClr>
              </a:solidFill>
              <a:effectLst>
                <a:outerShdw sx="1000" sy="1000" algn="ctr" rotWithShape="0">
                  <a:srgbClr val="6E747A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23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D0C04AE4-A469-44C6-97A3-F6B70530A3FC}"/>
              </a:ext>
            </a:extLst>
          </p:cNvPr>
          <p:cNvSpPr txBox="1"/>
          <p:nvPr/>
        </p:nvSpPr>
        <p:spPr>
          <a:xfrm>
            <a:off x="4225967" y="6536697"/>
            <a:ext cx="4231287" cy="253916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914400" marR="0" lvl="2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0" i="0" u="none" strike="noStrike" kern="1200" cap="none" spc="300" normalizeH="0" baseline="0" noProof="0" dirty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Proceso de Selección AEROCIVIL</a:t>
            </a:r>
            <a:endParaRPr kumimoji="0" lang="es-ES_tradnl" sz="1050" b="0" i="0" u="none" strike="noStrike" kern="1200" cap="none" spc="30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ACE53780-55E3-451F-B6AA-FADE55C26CB4}"/>
              </a:ext>
            </a:extLst>
          </p:cNvPr>
          <p:cNvGrpSpPr/>
          <p:nvPr/>
        </p:nvGrpSpPr>
        <p:grpSpPr>
          <a:xfrm>
            <a:off x="3891302" y="456161"/>
            <a:ext cx="9699707" cy="573842"/>
            <a:chOff x="3179647" y="822379"/>
            <a:chExt cx="9699707" cy="573842"/>
          </a:xfrm>
        </p:grpSpPr>
        <p:cxnSp>
          <p:nvCxnSpPr>
            <p:cNvPr id="21" name="Conector recto 20">
              <a:extLst>
                <a:ext uri="{FF2B5EF4-FFF2-40B4-BE49-F238E27FC236}">
                  <a16:creationId xmlns:a16="http://schemas.microsoft.com/office/drawing/2014/main" id="{BD6ADF74-C898-41AE-8344-3E773F29125B}"/>
                </a:ext>
              </a:extLst>
            </p:cNvPr>
            <p:cNvCxnSpPr>
              <a:cxnSpLocks/>
            </p:cNvCxnSpPr>
            <p:nvPr/>
          </p:nvCxnSpPr>
          <p:spPr>
            <a:xfrm>
              <a:off x="4817608" y="1321401"/>
              <a:ext cx="6367463" cy="2862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0C09D62D-FC78-4AE5-A2EE-7442D4F7615A}"/>
                </a:ext>
              </a:extLst>
            </p:cNvPr>
            <p:cNvSpPr/>
            <p:nvPr/>
          </p:nvSpPr>
          <p:spPr>
            <a:xfrm>
              <a:off x="3179647" y="822379"/>
              <a:ext cx="9699707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3000" b="1" i="0" u="none" strike="noStrike" kern="1200" cap="none" spc="0" normalizeH="0" baseline="0" noProof="0" dirty="0">
                  <a:ln w="0"/>
                  <a:solidFill>
                    <a:srgbClr val="4472C4"/>
                  </a:solidFill>
                  <a:effectLst>
                    <a:outerShdw sx="1000" sy="1000" algn="ctr" rotWithShape="0">
                      <a:srgbClr val="6E747A"/>
                    </a:outerShdw>
                  </a:effectLst>
                  <a:uLnTx/>
                  <a:uFillTx/>
                  <a:latin typeface="Calibri"/>
                  <a:ea typeface="Arial" charset="0"/>
                  <a:cs typeface="Arial" charset="0"/>
                </a:rPr>
                <a:t> Proceso de Selección Aeronáutica Civil</a:t>
              </a:r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D8FC5E13-DB2B-407F-9C32-C807C5184217}"/>
                </a:ext>
              </a:extLst>
            </p:cNvPr>
            <p:cNvSpPr/>
            <p:nvPr/>
          </p:nvSpPr>
          <p:spPr>
            <a:xfrm>
              <a:off x="4177615" y="1252504"/>
              <a:ext cx="822664" cy="14371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_tradn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1 Marcador de número de diapositiva">
            <a:extLst>
              <a:ext uri="{FF2B5EF4-FFF2-40B4-BE49-F238E27FC236}">
                <a16:creationId xmlns:a16="http://schemas.microsoft.com/office/drawing/2014/main" id="{2A25C544-AFD6-455D-8A6D-FEDAA73A763A}"/>
              </a:ext>
            </a:extLst>
          </p:cNvPr>
          <p:cNvSpPr txBox="1">
            <a:spLocks noChangeAspect="1"/>
          </p:cNvSpPr>
          <p:nvPr/>
        </p:nvSpPr>
        <p:spPr>
          <a:xfrm>
            <a:off x="9353555" y="6172201"/>
            <a:ext cx="2434568" cy="471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F029C6-BB99-4E94-B38F-E35C63D763A0}" type="slidenum">
              <a:rPr kumimoji="0" lang="es-ES" sz="3600" b="0" i="0" u="none" strike="noStrike" kern="1200" cap="none" spc="0" normalizeH="0" baseline="0" noProof="0" smtClean="0">
                <a:ln>
                  <a:noFill/>
                </a:ln>
                <a:solidFill>
                  <a:srgbClr val="F4F3F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srgbClr val="F4F3F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Marcador de contenido 3">
            <a:extLst>
              <a:ext uri="{FF2B5EF4-FFF2-40B4-BE49-F238E27FC236}">
                <a16:creationId xmlns:a16="http://schemas.microsoft.com/office/drawing/2014/main" id="{B9D5B9A2-3EAF-430B-A19C-F42735EC4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0609" y="1899058"/>
            <a:ext cx="10515600" cy="3616385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endParaRPr lang="es-ES" sz="2000" dirty="0"/>
          </a:p>
          <a:p>
            <a:pPr marL="514350" indent="-514350">
              <a:buAutoNum type="arabicPeriod"/>
            </a:pPr>
            <a:endParaRPr lang="es-ES" dirty="0"/>
          </a:p>
        </p:txBody>
      </p:sp>
      <p:grpSp>
        <p:nvGrpSpPr>
          <p:cNvPr id="11" name="Grupo 2">
            <a:extLst>
              <a:ext uri="{FF2B5EF4-FFF2-40B4-BE49-F238E27FC236}">
                <a16:creationId xmlns:a16="http://schemas.microsoft.com/office/drawing/2014/main" id="{ED3C573C-0179-4CF6-BAAA-045F751997A8}"/>
              </a:ext>
            </a:extLst>
          </p:cNvPr>
          <p:cNvGrpSpPr>
            <a:grpSpLocks/>
          </p:cNvGrpSpPr>
          <p:nvPr/>
        </p:nvGrpSpPr>
        <p:grpSpPr bwMode="auto">
          <a:xfrm>
            <a:off x="434181" y="1588936"/>
            <a:ext cx="11323637" cy="3022600"/>
            <a:chOff x="484161" y="2617597"/>
            <a:chExt cx="11323666" cy="3023912"/>
          </a:xfrm>
        </p:grpSpPr>
        <p:grpSp>
          <p:nvGrpSpPr>
            <p:cNvPr id="16" name="Grupo 75">
              <a:extLst>
                <a:ext uri="{FF2B5EF4-FFF2-40B4-BE49-F238E27FC236}">
                  <a16:creationId xmlns:a16="http://schemas.microsoft.com/office/drawing/2014/main" id="{D697A89A-57C7-473A-BDC1-0F7535895A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2148" y="2617597"/>
              <a:ext cx="2583832" cy="1946968"/>
              <a:chOff x="2429144" y="494961"/>
              <a:chExt cx="2220356" cy="1672426"/>
            </a:xfrm>
          </p:grpSpPr>
          <p:grpSp>
            <p:nvGrpSpPr>
              <p:cNvPr id="54" name="Grupo 76">
                <a:extLst>
                  <a:ext uri="{FF2B5EF4-FFF2-40B4-BE49-F238E27FC236}">
                    <a16:creationId xmlns:a16="http://schemas.microsoft.com/office/drawing/2014/main" id="{38B136E0-27D7-44EC-952C-58C472D2CF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 flipH="1">
                <a:off x="2903097" y="420984"/>
                <a:ext cx="1503131" cy="1989675"/>
                <a:chOff x="956181" y="4631877"/>
                <a:chExt cx="1261657" cy="1168357"/>
              </a:xfrm>
            </p:grpSpPr>
            <p:grpSp>
              <p:nvGrpSpPr>
                <p:cNvPr id="58" name="Grupo 57">
                  <a:extLst>
                    <a:ext uri="{FF2B5EF4-FFF2-40B4-BE49-F238E27FC236}">
                      <a16:creationId xmlns:a16="http://schemas.microsoft.com/office/drawing/2014/main" id="{E3F0CAE4-BA61-4B6E-AA2E-E08A46C76533}"/>
                    </a:ext>
                  </a:extLst>
                </p:cNvPr>
                <p:cNvGrpSpPr/>
                <p:nvPr/>
              </p:nvGrpSpPr>
              <p:grpSpPr>
                <a:xfrm>
                  <a:off x="956181" y="4656374"/>
                  <a:ext cx="1261657" cy="1143860"/>
                  <a:chOff x="956181" y="4656374"/>
                  <a:chExt cx="1261657" cy="1143860"/>
                </a:xfr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60" name="Rectángulo: esquinas redondeadas 59">
                    <a:extLst>
                      <a:ext uri="{FF2B5EF4-FFF2-40B4-BE49-F238E27FC236}">
                        <a16:creationId xmlns:a16="http://schemas.microsoft.com/office/drawing/2014/main" id="{913B35F5-451B-4553-AB4F-7E80210C802D}"/>
                      </a:ext>
                    </a:extLst>
                  </p:cNvPr>
                  <p:cNvSpPr/>
                  <p:nvPr/>
                </p:nvSpPr>
                <p:spPr>
                  <a:xfrm>
                    <a:off x="956181" y="4656374"/>
                    <a:ext cx="1131443" cy="1143860"/>
                  </a:xfrm>
                  <a:prstGeom prst="roundRect">
                    <a:avLst>
                      <a:gd name="adj" fmla="val 6379"/>
                    </a:avLst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Triángulo isósceles 60">
                    <a:extLst>
                      <a:ext uri="{FF2B5EF4-FFF2-40B4-BE49-F238E27FC236}">
                        <a16:creationId xmlns:a16="http://schemas.microsoft.com/office/drawing/2014/main" id="{296EDA59-453C-4379-B6C1-A6176A2D513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068698" y="5109945"/>
                    <a:ext cx="154263" cy="144016"/>
                  </a:xfrm>
                  <a:prstGeom prst="triangle">
                    <a:avLst/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59" name="Rectángulo: esquinas redondeadas 58">
                  <a:extLst>
                    <a:ext uri="{FF2B5EF4-FFF2-40B4-BE49-F238E27FC236}">
                      <a16:creationId xmlns:a16="http://schemas.microsoft.com/office/drawing/2014/main" id="{6693D602-9BBE-4906-A5FD-AF4E5B3BFD62}"/>
                    </a:ext>
                  </a:extLst>
                </p:cNvPr>
                <p:cNvSpPr/>
                <p:nvPr/>
              </p:nvSpPr>
              <p:spPr>
                <a:xfrm>
                  <a:off x="959244" y="4631877"/>
                  <a:ext cx="577204" cy="1154994"/>
                </a:xfrm>
                <a:prstGeom prst="roundRect">
                  <a:avLst>
                    <a:gd name="adj" fmla="val 6379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419" sz="102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6" name="Rectángulo: esquinas redondeadas 141">
                <a:extLst>
                  <a:ext uri="{FF2B5EF4-FFF2-40B4-BE49-F238E27FC236}">
                    <a16:creationId xmlns:a16="http://schemas.microsoft.com/office/drawing/2014/main" id="{C0D91F0C-F702-4384-8184-C72AA2AB74B4}"/>
                  </a:ext>
                </a:extLst>
              </p:cNvPr>
              <p:cNvSpPr/>
              <p:nvPr/>
            </p:nvSpPr>
            <p:spPr>
              <a:xfrm rot="16200000" flipH="1">
                <a:off x="2472789" y="451316"/>
                <a:ext cx="439285" cy="526575"/>
              </a:xfrm>
              <a:custGeom>
                <a:avLst/>
                <a:gdLst>
                  <a:gd name="connsiteX0" fmla="*/ 0 w 439805"/>
                  <a:gd name="connsiteY0" fmla="*/ 28055 h 526544"/>
                  <a:gd name="connsiteX1" fmla="*/ 28055 w 439805"/>
                  <a:gd name="connsiteY1" fmla="*/ 0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0 w 439805"/>
                  <a:gd name="connsiteY8" fmla="*/ 28055 h 526544"/>
                  <a:gd name="connsiteX0" fmla="*/ 0 w 439805"/>
                  <a:gd name="connsiteY0" fmla="*/ 28055 h 526544"/>
                  <a:gd name="connsiteX1" fmla="*/ 78063 w 439805"/>
                  <a:gd name="connsiteY1" fmla="*/ 4286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0 w 439805"/>
                  <a:gd name="connsiteY8" fmla="*/ 28055 h 526544"/>
                  <a:gd name="connsiteX0" fmla="*/ 9527 w 439805"/>
                  <a:gd name="connsiteY0" fmla="*/ 235226 h 526544"/>
                  <a:gd name="connsiteX1" fmla="*/ 78063 w 439805"/>
                  <a:gd name="connsiteY1" fmla="*/ 4286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92352 w 439805"/>
                  <a:gd name="connsiteY1" fmla="*/ 100018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92352 w 439805"/>
                  <a:gd name="connsiteY1" fmla="*/ 100018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92352 w 439805"/>
                  <a:gd name="connsiteY1" fmla="*/ 100018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78066 w 439805"/>
                  <a:gd name="connsiteY1" fmla="*/ 8811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2 w 439805"/>
                  <a:gd name="connsiteY0" fmla="*/ 216176 h 526544"/>
                  <a:gd name="connsiteX1" fmla="*/ 78066 w 439805"/>
                  <a:gd name="connsiteY1" fmla="*/ 8811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2 w 439805"/>
                  <a:gd name="connsiteY8" fmla="*/ 216176 h 526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9805" h="526544">
                    <a:moveTo>
                      <a:pt x="2" y="216176"/>
                    </a:moveTo>
                    <a:cubicBezTo>
                      <a:pt x="2" y="200682"/>
                      <a:pt x="17330" y="161937"/>
                      <a:pt x="78066" y="88115"/>
                    </a:cubicBezTo>
                    <a:cubicBezTo>
                      <a:pt x="117860" y="21443"/>
                      <a:pt x="283852" y="0"/>
                      <a:pt x="411750" y="0"/>
                    </a:cubicBezTo>
                    <a:cubicBezTo>
                      <a:pt x="427244" y="0"/>
                      <a:pt x="439805" y="12561"/>
                      <a:pt x="439805" y="28055"/>
                    </a:cubicBezTo>
                    <a:lnTo>
                      <a:pt x="439805" y="498489"/>
                    </a:lnTo>
                    <a:cubicBezTo>
                      <a:pt x="439805" y="513983"/>
                      <a:pt x="427244" y="526544"/>
                      <a:pt x="411750" y="526544"/>
                    </a:cubicBezTo>
                    <a:lnTo>
                      <a:pt x="28055" y="526544"/>
                    </a:lnTo>
                    <a:cubicBezTo>
                      <a:pt x="12561" y="526544"/>
                      <a:pt x="0" y="513983"/>
                      <a:pt x="0" y="498489"/>
                    </a:cubicBezTo>
                    <a:cubicBezTo>
                      <a:pt x="1" y="404385"/>
                      <a:pt x="1" y="310280"/>
                      <a:pt x="2" y="216176"/>
                    </a:cubicBezTo>
                    <a:close/>
                  </a:path>
                </a:pathLst>
              </a:custGeom>
              <a:solidFill>
                <a:schemeClr val="bg1">
                  <a:alpha val="2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02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CuadroTexto 56">
                <a:extLst>
                  <a:ext uri="{FF2B5EF4-FFF2-40B4-BE49-F238E27FC236}">
                    <a16:creationId xmlns:a16="http://schemas.microsoft.com/office/drawing/2014/main" id="{040464EE-529D-4723-A43E-D60320880F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36259" y="796881"/>
                <a:ext cx="1966915" cy="6876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419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rPr>
                  <a:t>Planeación</a:t>
                </a:r>
                <a:endParaRPr kumimoji="0" lang="es-419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8" name="Rectángulo: esquinas redondeadas 141">
              <a:extLst>
                <a:ext uri="{FF2B5EF4-FFF2-40B4-BE49-F238E27FC236}">
                  <a16:creationId xmlns:a16="http://schemas.microsoft.com/office/drawing/2014/main" id="{E040AE0B-BD5F-482F-A55B-9B1ACB08AD71}"/>
                </a:ext>
              </a:extLst>
            </p:cNvPr>
            <p:cNvSpPr/>
            <p:nvPr/>
          </p:nvSpPr>
          <p:spPr bwMode="auto">
            <a:xfrm rot="16200000" flipH="1">
              <a:off x="9601086" y="5079422"/>
              <a:ext cx="511397" cy="612777"/>
            </a:xfrm>
            <a:custGeom>
              <a:avLst/>
              <a:gdLst>
                <a:gd name="connsiteX0" fmla="*/ 0 w 439805"/>
                <a:gd name="connsiteY0" fmla="*/ 28055 h 526544"/>
                <a:gd name="connsiteX1" fmla="*/ 28055 w 439805"/>
                <a:gd name="connsiteY1" fmla="*/ 0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0 w 439805"/>
                <a:gd name="connsiteY8" fmla="*/ 28055 h 526544"/>
                <a:gd name="connsiteX0" fmla="*/ 0 w 439805"/>
                <a:gd name="connsiteY0" fmla="*/ 28055 h 526544"/>
                <a:gd name="connsiteX1" fmla="*/ 78063 w 439805"/>
                <a:gd name="connsiteY1" fmla="*/ 4286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0 w 439805"/>
                <a:gd name="connsiteY8" fmla="*/ 28055 h 526544"/>
                <a:gd name="connsiteX0" fmla="*/ 9527 w 439805"/>
                <a:gd name="connsiteY0" fmla="*/ 235226 h 526544"/>
                <a:gd name="connsiteX1" fmla="*/ 78063 w 439805"/>
                <a:gd name="connsiteY1" fmla="*/ 4286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92352 w 439805"/>
                <a:gd name="connsiteY1" fmla="*/ 100018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92352 w 439805"/>
                <a:gd name="connsiteY1" fmla="*/ 100018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92352 w 439805"/>
                <a:gd name="connsiteY1" fmla="*/ 100018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78066 w 439805"/>
                <a:gd name="connsiteY1" fmla="*/ 8811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2 w 439805"/>
                <a:gd name="connsiteY0" fmla="*/ 216176 h 526544"/>
                <a:gd name="connsiteX1" fmla="*/ 78066 w 439805"/>
                <a:gd name="connsiteY1" fmla="*/ 8811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2 w 439805"/>
                <a:gd name="connsiteY8" fmla="*/ 216176 h 52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805" h="526544">
                  <a:moveTo>
                    <a:pt x="2" y="216176"/>
                  </a:moveTo>
                  <a:cubicBezTo>
                    <a:pt x="2" y="200682"/>
                    <a:pt x="17330" y="161937"/>
                    <a:pt x="78066" y="88115"/>
                  </a:cubicBezTo>
                  <a:cubicBezTo>
                    <a:pt x="117860" y="21443"/>
                    <a:pt x="283852" y="0"/>
                    <a:pt x="411750" y="0"/>
                  </a:cubicBezTo>
                  <a:cubicBezTo>
                    <a:pt x="427244" y="0"/>
                    <a:pt x="439805" y="12561"/>
                    <a:pt x="439805" y="28055"/>
                  </a:cubicBezTo>
                  <a:lnTo>
                    <a:pt x="439805" y="498489"/>
                  </a:lnTo>
                  <a:cubicBezTo>
                    <a:pt x="439805" y="513983"/>
                    <a:pt x="427244" y="526544"/>
                    <a:pt x="411750" y="526544"/>
                  </a:cubicBezTo>
                  <a:lnTo>
                    <a:pt x="28055" y="526544"/>
                  </a:lnTo>
                  <a:cubicBezTo>
                    <a:pt x="12561" y="526544"/>
                    <a:pt x="0" y="513983"/>
                    <a:pt x="0" y="498489"/>
                  </a:cubicBezTo>
                  <a:cubicBezTo>
                    <a:pt x="1" y="404385"/>
                    <a:pt x="1" y="310280"/>
                    <a:pt x="2" y="216176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419" sz="102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9" name="Grupo 112">
              <a:extLst>
                <a:ext uri="{FF2B5EF4-FFF2-40B4-BE49-F238E27FC236}">
                  <a16:creationId xmlns:a16="http://schemas.microsoft.com/office/drawing/2014/main" id="{3CAAA2E3-0BFF-4BBC-823F-46FCE892E0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45278" y="2814685"/>
              <a:ext cx="2280887" cy="1778151"/>
              <a:chOff x="2938265" y="683872"/>
              <a:chExt cx="1960070" cy="1527413"/>
            </a:xfrm>
          </p:grpSpPr>
          <p:grpSp>
            <p:nvGrpSpPr>
              <p:cNvPr id="48" name="Grupo 113">
                <a:extLst>
                  <a:ext uri="{FF2B5EF4-FFF2-40B4-BE49-F238E27FC236}">
                    <a16:creationId xmlns:a16="http://schemas.microsoft.com/office/drawing/2014/main" id="{81CAC165-3AF8-4AFC-A415-C3EF3DA428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 flipH="1">
                <a:off x="3154594" y="467544"/>
                <a:ext cx="1527413" cy="1960069"/>
                <a:chOff x="972647" y="4795382"/>
                <a:chExt cx="1282036" cy="1150972"/>
              </a:xfrm>
            </p:grpSpPr>
            <p:grpSp>
              <p:nvGrpSpPr>
                <p:cNvPr id="50" name="Grupo 49">
                  <a:extLst>
                    <a:ext uri="{FF2B5EF4-FFF2-40B4-BE49-F238E27FC236}">
                      <a16:creationId xmlns:a16="http://schemas.microsoft.com/office/drawing/2014/main" id="{46727310-2C29-4871-86BF-925A6D8D26D9}"/>
                    </a:ext>
                  </a:extLst>
                </p:cNvPr>
                <p:cNvGrpSpPr/>
                <p:nvPr/>
              </p:nvGrpSpPr>
              <p:grpSpPr>
                <a:xfrm>
                  <a:off x="972647" y="4795382"/>
                  <a:ext cx="1282036" cy="1147202"/>
                  <a:chOff x="972647" y="4795382"/>
                  <a:chExt cx="1282036" cy="1147202"/>
                </a:xfr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52" name="Rectángulo: esquinas redondeadas 51">
                    <a:extLst>
                      <a:ext uri="{FF2B5EF4-FFF2-40B4-BE49-F238E27FC236}">
                        <a16:creationId xmlns:a16="http://schemas.microsoft.com/office/drawing/2014/main" id="{60F40BCB-E44B-41C4-8DF0-AA08D48F1186}"/>
                      </a:ext>
                    </a:extLst>
                  </p:cNvPr>
                  <p:cNvSpPr/>
                  <p:nvPr/>
                </p:nvSpPr>
                <p:spPr>
                  <a:xfrm>
                    <a:off x="972647" y="4795382"/>
                    <a:ext cx="1155466" cy="1147202"/>
                  </a:xfrm>
                  <a:prstGeom prst="roundRect">
                    <a:avLst>
                      <a:gd name="adj" fmla="val 6379"/>
                    </a:avLst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" name="Triángulo isósceles 52">
                    <a:extLst>
                      <a:ext uri="{FF2B5EF4-FFF2-40B4-BE49-F238E27FC236}">
                        <a16:creationId xmlns:a16="http://schemas.microsoft.com/office/drawing/2014/main" id="{1DDD4310-E7C7-44DB-AB51-D9D01840267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105543" y="5300744"/>
                    <a:ext cx="154263" cy="144016"/>
                  </a:xfrm>
                  <a:prstGeom prst="triangle">
                    <a:avLst/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51" name="Rectángulo: esquinas redondeadas 50">
                  <a:extLst>
                    <a:ext uri="{FF2B5EF4-FFF2-40B4-BE49-F238E27FC236}">
                      <a16:creationId xmlns:a16="http://schemas.microsoft.com/office/drawing/2014/main" id="{71B6ED2C-73B2-4284-B07F-475FE6219790}"/>
                    </a:ext>
                  </a:extLst>
                </p:cNvPr>
                <p:cNvSpPr/>
                <p:nvPr/>
              </p:nvSpPr>
              <p:spPr>
                <a:xfrm>
                  <a:off x="986755" y="4799150"/>
                  <a:ext cx="566158" cy="1147204"/>
                </a:xfrm>
                <a:prstGeom prst="roundRect">
                  <a:avLst>
                    <a:gd name="adj" fmla="val 6379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419" sz="102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8EF5C967-2C5C-4977-A0C1-7ED0244208D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38265" y="845487"/>
                <a:ext cx="1918086" cy="89927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419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rPr>
                  <a:t>Cierre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2" name="Grupo 1">
              <a:extLst>
                <a:ext uri="{FF2B5EF4-FFF2-40B4-BE49-F238E27FC236}">
                  <a16:creationId xmlns:a16="http://schemas.microsoft.com/office/drawing/2014/main" id="{1ED82839-56B7-435C-8C9C-7FA795327D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161" y="4697379"/>
              <a:ext cx="11323666" cy="200859"/>
              <a:chOff x="983432" y="3344213"/>
              <a:chExt cx="10225776" cy="160333"/>
            </a:xfrm>
          </p:grpSpPr>
          <p:sp>
            <p:nvSpPr>
              <p:cNvPr id="33" name="Rectángulo: esquinas redondeadas 32">
                <a:extLst>
                  <a:ext uri="{FF2B5EF4-FFF2-40B4-BE49-F238E27FC236}">
                    <a16:creationId xmlns:a16="http://schemas.microsoft.com/office/drawing/2014/main" id="{5583AF33-2AB9-460D-8238-2D9E1727446D}"/>
                  </a:ext>
                </a:extLst>
              </p:cNvPr>
              <p:cNvSpPr/>
              <p:nvPr/>
            </p:nvSpPr>
            <p:spPr>
              <a:xfrm rot="16200000" flipH="1">
                <a:off x="6025326" y="-1679336"/>
                <a:ext cx="141988" cy="1022577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4F81BD"/>
                  </a:gs>
                  <a:gs pos="71000">
                    <a:srgbClr val="4F81BD"/>
                  </a:gs>
                  <a:gs pos="100000">
                    <a:srgbClr val="4F81BD"/>
                  </a:gs>
                  <a:gs pos="36000">
                    <a:srgbClr val="4F81BD"/>
                  </a:gs>
                  <a:gs pos="18000">
                    <a:schemeClr val="accent1"/>
                  </a:gs>
                  <a:gs pos="85000">
                    <a:srgbClr val="4F81BD"/>
                  </a:gs>
                  <a:gs pos="100000">
                    <a:schemeClr val="accent6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884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Elipse 33">
                <a:extLst>
                  <a:ext uri="{FF2B5EF4-FFF2-40B4-BE49-F238E27FC236}">
                    <a16:creationId xmlns:a16="http://schemas.microsoft.com/office/drawing/2014/main" id="{A0069D7B-C184-4EAA-BDEE-70933F3D4568}"/>
                  </a:ext>
                </a:extLst>
              </p:cNvPr>
              <p:cNvSpPr/>
              <p:nvPr/>
            </p:nvSpPr>
            <p:spPr>
              <a:xfrm>
                <a:off x="2481579" y="3344213"/>
                <a:ext cx="160220" cy="1602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C7CA23D7-0BC7-4F18-8E48-98A486364EA9}"/>
              </a:ext>
            </a:extLst>
          </p:cNvPr>
          <p:cNvSpPr/>
          <p:nvPr/>
        </p:nvSpPr>
        <p:spPr>
          <a:xfrm>
            <a:off x="3971205" y="3686056"/>
            <a:ext cx="4049564" cy="1807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Elipse 54">
            <a:extLst>
              <a:ext uri="{FF2B5EF4-FFF2-40B4-BE49-F238E27FC236}">
                <a16:creationId xmlns:a16="http://schemas.microsoft.com/office/drawing/2014/main" id="{C73ADA00-70E0-46AA-897E-11B42B4440A3}"/>
              </a:ext>
            </a:extLst>
          </p:cNvPr>
          <p:cNvSpPr/>
          <p:nvPr/>
        </p:nvSpPr>
        <p:spPr bwMode="auto">
          <a:xfrm>
            <a:off x="5907276" y="3680198"/>
            <a:ext cx="177422" cy="20063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Triángulo isósceles 61">
            <a:extLst>
              <a:ext uri="{FF2B5EF4-FFF2-40B4-BE49-F238E27FC236}">
                <a16:creationId xmlns:a16="http://schemas.microsoft.com/office/drawing/2014/main" id="{3071B895-6104-49AB-8DDE-BB250B2E638D}"/>
              </a:ext>
            </a:extLst>
          </p:cNvPr>
          <p:cNvSpPr/>
          <p:nvPr/>
        </p:nvSpPr>
        <p:spPr bwMode="auto">
          <a:xfrm flipH="1">
            <a:off x="5842947" y="3928658"/>
            <a:ext cx="306080" cy="199660"/>
          </a:xfrm>
          <a:prstGeom prst="triangle">
            <a:avLst/>
          </a:prstGeom>
          <a:solidFill>
            <a:srgbClr val="ED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Rectángulo: esquinas redondeadas 65">
            <a:extLst>
              <a:ext uri="{FF2B5EF4-FFF2-40B4-BE49-F238E27FC236}">
                <a16:creationId xmlns:a16="http://schemas.microsoft.com/office/drawing/2014/main" id="{C99661E3-9B8A-429F-994B-8CB787C0124D}"/>
              </a:ext>
            </a:extLst>
          </p:cNvPr>
          <p:cNvSpPr/>
          <p:nvPr/>
        </p:nvSpPr>
        <p:spPr bwMode="auto">
          <a:xfrm rot="16200000" flipH="1">
            <a:off x="9716714" y="1823519"/>
            <a:ext cx="203858" cy="3889245"/>
          </a:xfrm>
          <a:prstGeom prst="roundRect">
            <a:avLst>
              <a:gd name="adj" fmla="val 50000"/>
            </a:avLst>
          </a:prstGeom>
          <a:solidFill>
            <a:srgbClr val="D25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88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Elipse 66">
            <a:extLst>
              <a:ext uri="{FF2B5EF4-FFF2-40B4-BE49-F238E27FC236}">
                <a16:creationId xmlns:a16="http://schemas.microsoft.com/office/drawing/2014/main" id="{CDD8A36F-0C23-4F71-B8C2-CCBB17805A3E}"/>
              </a:ext>
            </a:extLst>
          </p:cNvPr>
          <p:cNvSpPr/>
          <p:nvPr/>
        </p:nvSpPr>
        <p:spPr bwMode="auto">
          <a:xfrm>
            <a:off x="9450741" y="3653516"/>
            <a:ext cx="177422" cy="20063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8" name="Rectángulo: esquinas redondeadas 67">
            <a:extLst>
              <a:ext uri="{FF2B5EF4-FFF2-40B4-BE49-F238E27FC236}">
                <a16:creationId xmlns:a16="http://schemas.microsoft.com/office/drawing/2014/main" id="{465D73DE-A354-400B-9049-7FAB09DD6A6E}"/>
              </a:ext>
            </a:extLst>
          </p:cNvPr>
          <p:cNvSpPr/>
          <p:nvPr/>
        </p:nvSpPr>
        <p:spPr bwMode="auto">
          <a:xfrm rot="16200000" flipH="1">
            <a:off x="5214127" y="3768666"/>
            <a:ext cx="1568598" cy="2266835"/>
          </a:xfrm>
          <a:prstGeom prst="roundRect">
            <a:avLst>
              <a:gd name="adj" fmla="val 6379"/>
            </a:avLst>
          </a:prstGeom>
          <a:solidFill>
            <a:srgbClr val="ED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Rectángulo: esquinas redondeadas 68">
            <a:extLst>
              <a:ext uri="{FF2B5EF4-FFF2-40B4-BE49-F238E27FC236}">
                <a16:creationId xmlns:a16="http://schemas.microsoft.com/office/drawing/2014/main" id="{B066D1F8-4E05-4367-872B-589D086D070D}"/>
              </a:ext>
            </a:extLst>
          </p:cNvPr>
          <p:cNvSpPr/>
          <p:nvPr/>
        </p:nvSpPr>
        <p:spPr bwMode="auto">
          <a:xfrm rot="16200000" flipH="1">
            <a:off x="5608640" y="4137793"/>
            <a:ext cx="800218" cy="2288900"/>
          </a:xfrm>
          <a:prstGeom prst="roundRect">
            <a:avLst>
              <a:gd name="adj" fmla="val 63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5727C233-6E1A-4FA8-9F65-743FDA3C3A3E}"/>
              </a:ext>
            </a:extLst>
          </p:cNvPr>
          <p:cNvSpPr txBox="1">
            <a:spLocks/>
          </p:cNvSpPr>
          <p:nvPr/>
        </p:nvSpPr>
        <p:spPr bwMode="auto">
          <a:xfrm>
            <a:off x="4889270" y="4993594"/>
            <a:ext cx="2288896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Ejecución</a:t>
            </a:r>
            <a:endParaRPr kumimoji="0" lang="es-419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357FF47-A767-46A2-A1F0-E0D795B0A31B}"/>
              </a:ext>
            </a:extLst>
          </p:cNvPr>
          <p:cNvSpPr txBox="1"/>
          <p:nvPr/>
        </p:nvSpPr>
        <p:spPr>
          <a:xfrm>
            <a:off x="1222699" y="2676779"/>
            <a:ext cx="20098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100" dirty="0"/>
              <a:t>Insumos (MEFCL, CDP y OPEC)</a:t>
            </a:r>
            <a:endParaRPr lang="es-CO" sz="1100" dirty="0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84404AD-787C-4BAF-A664-5F07A356B4D4}"/>
              </a:ext>
            </a:extLst>
          </p:cNvPr>
          <p:cNvSpPr txBox="1"/>
          <p:nvPr/>
        </p:nvSpPr>
        <p:spPr>
          <a:xfrm>
            <a:off x="5003814" y="4289830"/>
            <a:ext cx="20098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100" dirty="0"/>
              <a:t>Etapas del Proceso de Selección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2B6AE89C-40E3-49BB-8E5B-4ED6763541DA}"/>
              </a:ext>
            </a:extLst>
          </p:cNvPr>
          <p:cNvSpPr txBox="1"/>
          <p:nvPr/>
        </p:nvSpPr>
        <p:spPr>
          <a:xfrm>
            <a:off x="8813708" y="2740069"/>
            <a:ext cx="20098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100" dirty="0"/>
              <a:t>Nombramientos</a:t>
            </a:r>
          </a:p>
        </p:txBody>
      </p:sp>
    </p:spTree>
    <p:extLst>
      <p:ext uri="{BB962C8B-B14F-4D97-AF65-F5344CB8AC3E}">
        <p14:creationId xmlns:p14="http://schemas.microsoft.com/office/powerpoint/2010/main" val="344763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riángulo isósceles 95">
            <a:extLst>
              <a:ext uri="{FF2B5EF4-FFF2-40B4-BE49-F238E27FC236}">
                <a16:creationId xmlns:a16="http://schemas.microsoft.com/office/drawing/2014/main" id="{4EFB0322-9A70-43FD-9DB5-589E178473FA}"/>
              </a:ext>
            </a:extLst>
          </p:cNvPr>
          <p:cNvSpPr/>
          <p:nvPr/>
        </p:nvSpPr>
        <p:spPr bwMode="auto">
          <a:xfrm flipH="1">
            <a:off x="2253475" y="3944209"/>
            <a:ext cx="304800" cy="200025"/>
          </a:xfrm>
          <a:prstGeom prst="triangle">
            <a:avLst/>
          </a:prstGeom>
          <a:solidFill>
            <a:srgbClr val="EDF2F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Rectángulo: esquinas redondeadas 81">
            <a:extLst>
              <a:ext uri="{FF2B5EF4-FFF2-40B4-BE49-F238E27FC236}">
                <a16:creationId xmlns:a16="http://schemas.microsoft.com/office/drawing/2014/main" id="{1AA05BB8-D74F-47CC-877A-98D0E83A9EF0}"/>
              </a:ext>
            </a:extLst>
          </p:cNvPr>
          <p:cNvSpPr/>
          <p:nvPr/>
        </p:nvSpPr>
        <p:spPr bwMode="auto">
          <a:xfrm rot="16200000" flipH="1">
            <a:off x="1598858" y="3615427"/>
            <a:ext cx="1340382" cy="2363771"/>
          </a:xfrm>
          <a:prstGeom prst="roundRect">
            <a:avLst>
              <a:gd name="adj" fmla="val 6379"/>
            </a:avLst>
          </a:prstGeom>
          <a:solidFill>
            <a:srgbClr val="ED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Rectángulo: esquinas redondeadas 93">
            <a:extLst>
              <a:ext uri="{FF2B5EF4-FFF2-40B4-BE49-F238E27FC236}">
                <a16:creationId xmlns:a16="http://schemas.microsoft.com/office/drawing/2014/main" id="{36AFA70E-7638-4C71-9E5F-080CBA61AE38}"/>
              </a:ext>
            </a:extLst>
          </p:cNvPr>
          <p:cNvSpPr/>
          <p:nvPr/>
        </p:nvSpPr>
        <p:spPr bwMode="auto">
          <a:xfrm rot="16200000" flipH="1">
            <a:off x="1924150" y="3985615"/>
            <a:ext cx="693852" cy="2383775"/>
          </a:xfrm>
          <a:prstGeom prst="roundRect">
            <a:avLst>
              <a:gd name="adj" fmla="val 63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Rectángulo: esquinas redondeadas 61">
            <a:extLst>
              <a:ext uri="{FF2B5EF4-FFF2-40B4-BE49-F238E27FC236}">
                <a16:creationId xmlns:a16="http://schemas.microsoft.com/office/drawing/2014/main" id="{E6BE9107-BDBC-4762-979B-45845F54D7FF}"/>
              </a:ext>
            </a:extLst>
          </p:cNvPr>
          <p:cNvSpPr/>
          <p:nvPr/>
        </p:nvSpPr>
        <p:spPr bwMode="auto">
          <a:xfrm rot="16200000" flipH="1">
            <a:off x="3180310" y="1803985"/>
            <a:ext cx="1340382" cy="1831751"/>
          </a:xfrm>
          <a:prstGeom prst="roundRect">
            <a:avLst>
              <a:gd name="adj" fmla="val 6379"/>
            </a:avLst>
          </a:prstGeom>
          <a:solidFill>
            <a:srgbClr val="ED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" name="Rectángulo: esquinas redondeadas 91">
            <a:extLst>
              <a:ext uri="{FF2B5EF4-FFF2-40B4-BE49-F238E27FC236}">
                <a16:creationId xmlns:a16="http://schemas.microsoft.com/office/drawing/2014/main" id="{F0E565AB-A2B7-46F5-A198-1E0FFAECDBE4}"/>
              </a:ext>
            </a:extLst>
          </p:cNvPr>
          <p:cNvSpPr/>
          <p:nvPr/>
        </p:nvSpPr>
        <p:spPr bwMode="auto">
          <a:xfrm rot="16200000" flipH="1">
            <a:off x="3453344" y="1524896"/>
            <a:ext cx="817906" cy="1831754"/>
          </a:xfrm>
          <a:prstGeom prst="roundRect">
            <a:avLst>
              <a:gd name="adj" fmla="val 63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Triángulo isósceles 77">
            <a:extLst>
              <a:ext uri="{FF2B5EF4-FFF2-40B4-BE49-F238E27FC236}">
                <a16:creationId xmlns:a16="http://schemas.microsoft.com/office/drawing/2014/main" id="{0F4B4EFC-E471-4018-9200-7A0329F043EC}"/>
              </a:ext>
            </a:extLst>
          </p:cNvPr>
          <p:cNvSpPr/>
          <p:nvPr/>
        </p:nvSpPr>
        <p:spPr bwMode="auto">
          <a:xfrm flipH="1">
            <a:off x="6953770" y="3972323"/>
            <a:ext cx="304800" cy="175365"/>
          </a:xfrm>
          <a:prstGeom prst="triangle">
            <a:avLst/>
          </a:prstGeom>
          <a:solidFill>
            <a:srgbClr val="EDF2F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0C04AE4-A469-44C6-97A3-F6B70530A3FC}"/>
              </a:ext>
            </a:extLst>
          </p:cNvPr>
          <p:cNvSpPr txBox="1"/>
          <p:nvPr/>
        </p:nvSpPr>
        <p:spPr>
          <a:xfrm>
            <a:off x="4225967" y="6536697"/>
            <a:ext cx="4231287" cy="253916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914400" marR="0" lvl="2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0" i="0" u="none" strike="noStrike" kern="1200" cap="none" spc="300" normalizeH="0" baseline="0" noProof="0" dirty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Proceso de Selección AEROCIVIL</a:t>
            </a:r>
            <a:endParaRPr kumimoji="0" lang="es-ES_tradnl" sz="1050" b="0" i="0" u="none" strike="noStrike" kern="1200" cap="none" spc="30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ACE53780-55E3-451F-B6AA-FADE55C26CB4}"/>
              </a:ext>
            </a:extLst>
          </p:cNvPr>
          <p:cNvGrpSpPr/>
          <p:nvPr/>
        </p:nvGrpSpPr>
        <p:grpSpPr>
          <a:xfrm>
            <a:off x="2388106" y="486627"/>
            <a:ext cx="10015496" cy="573075"/>
            <a:chOff x="1676451" y="852845"/>
            <a:chExt cx="10015496" cy="573075"/>
          </a:xfrm>
        </p:grpSpPr>
        <p:cxnSp>
          <p:nvCxnSpPr>
            <p:cNvPr id="21" name="Conector recto 20">
              <a:extLst>
                <a:ext uri="{FF2B5EF4-FFF2-40B4-BE49-F238E27FC236}">
                  <a16:creationId xmlns:a16="http://schemas.microsoft.com/office/drawing/2014/main" id="{BD6ADF74-C898-41AE-8344-3E773F2912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56983" y="1350029"/>
              <a:ext cx="8828088" cy="17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0C09D62D-FC78-4AE5-A2EE-7442D4F7615A}"/>
                </a:ext>
              </a:extLst>
            </p:cNvPr>
            <p:cNvSpPr/>
            <p:nvPr/>
          </p:nvSpPr>
          <p:spPr>
            <a:xfrm>
              <a:off x="1992240" y="852845"/>
              <a:ext cx="9699707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3000" b="1" i="0" u="none" strike="noStrike" kern="1200" cap="none" spc="0" normalizeH="0" baseline="0" noProof="0" dirty="0">
                  <a:ln w="0"/>
                  <a:solidFill>
                    <a:srgbClr val="4472C4"/>
                  </a:solidFill>
                  <a:effectLst>
                    <a:outerShdw sx="1000" sy="1000" algn="ctr" rotWithShape="0">
                      <a:srgbClr val="6E747A"/>
                    </a:outerShdw>
                  </a:effectLst>
                  <a:uLnTx/>
                  <a:uFillTx/>
                  <a:latin typeface="Calibri"/>
                  <a:ea typeface="Arial" charset="0"/>
                  <a:cs typeface="Arial" charset="0"/>
                </a:rPr>
                <a:t>Planeación del Proceso de Selección Aeronáutica Civil</a:t>
              </a:r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D8FC5E13-DB2B-407F-9C32-C807C5184217}"/>
                </a:ext>
              </a:extLst>
            </p:cNvPr>
            <p:cNvSpPr/>
            <p:nvPr/>
          </p:nvSpPr>
          <p:spPr>
            <a:xfrm>
              <a:off x="1676451" y="1282203"/>
              <a:ext cx="822664" cy="14371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_tradn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1 Marcador de número de diapositiva">
            <a:extLst>
              <a:ext uri="{FF2B5EF4-FFF2-40B4-BE49-F238E27FC236}">
                <a16:creationId xmlns:a16="http://schemas.microsoft.com/office/drawing/2014/main" id="{2A25C544-AFD6-455D-8A6D-FEDAA73A763A}"/>
              </a:ext>
            </a:extLst>
          </p:cNvPr>
          <p:cNvSpPr txBox="1">
            <a:spLocks noChangeAspect="1"/>
          </p:cNvSpPr>
          <p:nvPr/>
        </p:nvSpPr>
        <p:spPr>
          <a:xfrm>
            <a:off x="9353555" y="6172201"/>
            <a:ext cx="2434568" cy="471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F029C6-BB99-4E94-B38F-E35C63D763A0}" type="slidenum">
              <a:rPr kumimoji="0" lang="es-ES" sz="3600" b="0" i="0" u="none" strike="noStrike" kern="1200" cap="none" spc="0" normalizeH="0" baseline="0" noProof="0" smtClean="0">
                <a:ln>
                  <a:noFill/>
                </a:ln>
                <a:solidFill>
                  <a:srgbClr val="F4F3F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srgbClr val="F4F3F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1" name="Grupo 2">
            <a:extLst>
              <a:ext uri="{FF2B5EF4-FFF2-40B4-BE49-F238E27FC236}">
                <a16:creationId xmlns:a16="http://schemas.microsoft.com/office/drawing/2014/main" id="{ED3C573C-0179-4CF6-BAAA-045F751997A8}"/>
              </a:ext>
            </a:extLst>
          </p:cNvPr>
          <p:cNvGrpSpPr>
            <a:grpSpLocks/>
          </p:cNvGrpSpPr>
          <p:nvPr/>
        </p:nvGrpSpPr>
        <p:grpSpPr bwMode="auto">
          <a:xfrm>
            <a:off x="563973" y="1589526"/>
            <a:ext cx="10576962" cy="3044825"/>
            <a:chOff x="-413815" y="2595363"/>
            <a:chExt cx="10576988" cy="3046146"/>
          </a:xfrm>
        </p:grpSpPr>
        <p:grpSp>
          <p:nvGrpSpPr>
            <p:cNvPr id="16" name="Grupo 75">
              <a:extLst>
                <a:ext uri="{FF2B5EF4-FFF2-40B4-BE49-F238E27FC236}">
                  <a16:creationId xmlns:a16="http://schemas.microsoft.com/office/drawing/2014/main" id="{D697A89A-57C7-473A-BDC1-0F7535895A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413815" y="2996493"/>
              <a:ext cx="1962266" cy="1599867"/>
              <a:chOff x="1306889" y="820429"/>
              <a:chExt cx="1686225" cy="1374272"/>
            </a:xfrm>
          </p:grpSpPr>
          <p:grpSp>
            <p:nvGrpSpPr>
              <p:cNvPr id="54" name="Grupo 76">
                <a:extLst>
                  <a:ext uri="{FF2B5EF4-FFF2-40B4-BE49-F238E27FC236}">
                    <a16:creationId xmlns:a16="http://schemas.microsoft.com/office/drawing/2014/main" id="{38B136E0-27D7-44EC-952C-58C472D2CF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 flipH="1">
                <a:off x="1482981" y="718475"/>
                <a:ext cx="1370642" cy="1581809"/>
                <a:chOff x="1090288" y="3878828"/>
                <a:chExt cx="1150451" cy="928855"/>
              </a:xfrm>
            </p:grpSpPr>
            <p:grpSp>
              <p:nvGrpSpPr>
                <p:cNvPr id="58" name="Grupo 57">
                  <a:extLst>
                    <a:ext uri="{FF2B5EF4-FFF2-40B4-BE49-F238E27FC236}">
                      <a16:creationId xmlns:a16="http://schemas.microsoft.com/office/drawing/2014/main" id="{E3F0CAE4-BA61-4B6E-AA2E-E08A46C76533}"/>
                    </a:ext>
                  </a:extLst>
                </p:cNvPr>
                <p:cNvGrpSpPr/>
                <p:nvPr/>
              </p:nvGrpSpPr>
              <p:grpSpPr>
                <a:xfrm>
                  <a:off x="1133371" y="3883370"/>
                  <a:ext cx="1107368" cy="924313"/>
                  <a:chOff x="1133371" y="3883370"/>
                  <a:chExt cx="1107368" cy="924313"/>
                </a:xfr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60" name="Rectángulo: esquinas redondeadas 59">
                    <a:extLst>
                      <a:ext uri="{FF2B5EF4-FFF2-40B4-BE49-F238E27FC236}">
                        <a16:creationId xmlns:a16="http://schemas.microsoft.com/office/drawing/2014/main" id="{913B35F5-451B-4553-AB4F-7E80210C802D}"/>
                      </a:ext>
                    </a:extLst>
                  </p:cNvPr>
                  <p:cNvSpPr/>
                  <p:nvPr/>
                </p:nvSpPr>
                <p:spPr>
                  <a:xfrm>
                    <a:off x="1133371" y="3883370"/>
                    <a:ext cx="966828" cy="924313"/>
                  </a:xfrm>
                  <a:prstGeom prst="roundRect">
                    <a:avLst>
                      <a:gd name="adj" fmla="val 6379"/>
                    </a:avLst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Triángulo isósceles 60">
                    <a:extLst>
                      <a:ext uri="{FF2B5EF4-FFF2-40B4-BE49-F238E27FC236}">
                        <a16:creationId xmlns:a16="http://schemas.microsoft.com/office/drawing/2014/main" id="{296EDA59-453C-4379-B6C1-A6176A2D513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091599" y="4269534"/>
                    <a:ext cx="154263" cy="144016"/>
                  </a:xfrm>
                  <a:prstGeom prst="triangle">
                    <a:avLst/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59" name="Rectángulo: esquinas redondeadas 58">
                  <a:extLst>
                    <a:ext uri="{FF2B5EF4-FFF2-40B4-BE49-F238E27FC236}">
                      <a16:creationId xmlns:a16="http://schemas.microsoft.com/office/drawing/2014/main" id="{6693D602-9BBE-4906-A5FD-AF4E5B3BFD62}"/>
                    </a:ext>
                  </a:extLst>
                </p:cNvPr>
                <p:cNvSpPr/>
                <p:nvPr/>
              </p:nvSpPr>
              <p:spPr>
                <a:xfrm>
                  <a:off x="1090288" y="3878828"/>
                  <a:ext cx="643532" cy="924626"/>
                </a:xfrm>
                <a:prstGeom prst="roundRect">
                  <a:avLst>
                    <a:gd name="adj" fmla="val 6379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419" sz="102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7" name="CuadroTexto 56">
                <a:extLst>
                  <a:ext uri="{FF2B5EF4-FFF2-40B4-BE49-F238E27FC236}">
                    <a16:creationId xmlns:a16="http://schemas.microsoft.com/office/drawing/2014/main" id="{040464EE-529D-4723-A43E-D60320880F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06889" y="820429"/>
                <a:ext cx="1686225" cy="7934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419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rPr>
                  <a:t>Inicio de Planeación del PS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s-419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</a:rPr>
                  <a:t>2019</a:t>
                </a:r>
                <a:endParaRPr kumimoji="0" lang="es-419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7" name="Triángulo isósceles 16">
              <a:extLst>
                <a:ext uri="{FF2B5EF4-FFF2-40B4-BE49-F238E27FC236}">
                  <a16:creationId xmlns:a16="http://schemas.microsoft.com/office/drawing/2014/main" id="{F317BD3F-2D83-483D-A713-54111151AD97}"/>
                </a:ext>
              </a:extLst>
            </p:cNvPr>
            <p:cNvSpPr/>
            <p:nvPr/>
          </p:nvSpPr>
          <p:spPr bwMode="auto">
            <a:xfrm flipH="1">
              <a:off x="3663986" y="4930940"/>
              <a:ext cx="304801" cy="200112"/>
            </a:xfrm>
            <a:prstGeom prst="triangle">
              <a:avLst/>
            </a:prstGeom>
            <a:solidFill>
              <a:srgbClr val="EDF2F2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419" sz="102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ángulo: esquinas redondeadas 141">
              <a:extLst>
                <a:ext uri="{FF2B5EF4-FFF2-40B4-BE49-F238E27FC236}">
                  <a16:creationId xmlns:a16="http://schemas.microsoft.com/office/drawing/2014/main" id="{E040AE0B-BD5F-482F-A55B-9B1ACB08AD71}"/>
                </a:ext>
              </a:extLst>
            </p:cNvPr>
            <p:cNvSpPr/>
            <p:nvPr/>
          </p:nvSpPr>
          <p:spPr bwMode="auto">
            <a:xfrm rot="16200000" flipH="1">
              <a:off x="9601086" y="5079422"/>
              <a:ext cx="511397" cy="612777"/>
            </a:xfrm>
            <a:custGeom>
              <a:avLst/>
              <a:gdLst>
                <a:gd name="connsiteX0" fmla="*/ 0 w 439805"/>
                <a:gd name="connsiteY0" fmla="*/ 28055 h 526544"/>
                <a:gd name="connsiteX1" fmla="*/ 28055 w 439805"/>
                <a:gd name="connsiteY1" fmla="*/ 0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0 w 439805"/>
                <a:gd name="connsiteY8" fmla="*/ 28055 h 526544"/>
                <a:gd name="connsiteX0" fmla="*/ 0 w 439805"/>
                <a:gd name="connsiteY0" fmla="*/ 28055 h 526544"/>
                <a:gd name="connsiteX1" fmla="*/ 78063 w 439805"/>
                <a:gd name="connsiteY1" fmla="*/ 4286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0 w 439805"/>
                <a:gd name="connsiteY8" fmla="*/ 28055 h 526544"/>
                <a:gd name="connsiteX0" fmla="*/ 9527 w 439805"/>
                <a:gd name="connsiteY0" fmla="*/ 235226 h 526544"/>
                <a:gd name="connsiteX1" fmla="*/ 78063 w 439805"/>
                <a:gd name="connsiteY1" fmla="*/ 4286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92352 w 439805"/>
                <a:gd name="connsiteY1" fmla="*/ 100018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92352 w 439805"/>
                <a:gd name="connsiteY1" fmla="*/ 100018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92352 w 439805"/>
                <a:gd name="connsiteY1" fmla="*/ 100018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78066 w 439805"/>
                <a:gd name="connsiteY1" fmla="*/ 8811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2 w 439805"/>
                <a:gd name="connsiteY0" fmla="*/ 216176 h 526544"/>
                <a:gd name="connsiteX1" fmla="*/ 78066 w 439805"/>
                <a:gd name="connsiteY1" fmla="*/ 8811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2 w 439805"/>
                <a:gd name="connsiteY8" fmla="*/ 216176 h 52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805" h="526544">
                  <a:moveTo>
                    <a:pt x="2" y="216176"/>
                  </a:moveTo>
                  <a:cubicBezTo>
                    <a:pt x="2" y="200682"/>
                    <a:pt x="17330" y="161937"/>
                    <a:pt x="78066" y="88115"/>
                  </a:cubicBezTo>
                  <a:cubicBezTo>
                    <a:pt x="117860" y="21443"/>
                    <a:pt x="283852" y="0"/>
                    <a:pt x="411750" y="0"/>
                  </a:cubicBezTo>
                  <a:cubicBezTo>
                    <a:pt x="427244" y="0"/>
                    <a:pt x="439805" y="12561"/>
                    <a:pt x="439805" y="28055"/>
                  </a:cubicBezTo>
                  <a:lnTo>
                    <a:pt x="439805" y="498489"/>
                  </a:lnTo>
                  <a:cubicBezTo>
                    <a:pt x="439805" y="513983"/>
                    <a:pt x="427244" y="526544"/>
                    <a:pt x="411750" y="526544"/>
                  </a:cubicBezTo>
                  <a:lnTo>
                    <a:pt x="28055" y="526544"/>
                  </a:lnTo>
                  <a:cubicBezTo>
                    <a:pt x="12561" y="526544"/>
                    <a:pt x="0" y="513983"/>
                    <a:pt x="0" y="498489"/>
                  </a:cubicBezTo>
                  <a:cubicBezTo>
                    <a:pt x="1" y="404385"/>
                    <a:pt x="1" y="310280"/>
                    <a:pt x="2" y="216176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419" sz="102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0" name="Grupo 49">
              <a:extLst>
                <a:ext uri="{FF2B5EF4-FFF2-40B4-BE49-F238E27FC236}">
                  <a16:creationId xmlns:a16="http://schemas.microsoft.com/office/drawing/2014/main" id="{46727310-2C29-4871-86BF-925A6D8D26D9}"/>
                </a:ext>
              </a:extLst>
            </p:cNvPr>
            <p:cNvGrpSpPr/>
            <p:nvPr/>
          </p:nvGrpSpPr>
          <p:grpSpPr bwMode="auto">
            <a:xfrm rot="16200000" flipH="1">
              <a:off x="6973774" y="3085348"/>
              <a:ext cx="1602184" cy="1579595"/>
              <a:chOff x="1159650" y="4058536"/>
              <a:chExt cx="1155164" cy="797089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2" name="Rectángulo: esquinas redondeadas 51">
                <a:extLst>
                  <a:ext uri="{FF2B5EF4-FFF2-40B4-BE49-F238E27FC236}">
                    <a16:creationId xmlns:a16="http://schemas.microsoft.com/office/drawing/2014/main" id="{60F40BCB-E44B-41C4-8DF0-AA08D48F1186}"/>
                  </a:ext>
                </a:extLst>
              </p:cNvPr>
              <p:cNvSpPr/>
              <p:nvPr/>
            </p:nvSpPr>
            <p:spPr>
              <a:xfrm>
                <a:off x="1159650" y="4058536"/>
                <a:ext cx="1021476" cy="797089"/>
              </a:xfrm>
              <a:prstGeom prst="roundRect">
                <a:avLst>
                  <a:gd name="adj" fmla="val 6379"/>
                </a:avLst>
              </a:prstGeom>
              <a:solidFill>
                <a:srgbClr val="ED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02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Triángulo isósceles 52">
                <a:extLst>
                  <a:ext uri="{FF2B5EF4-FFF2-40B4-BE49-F238E27FC236}">
                    <a16:creationId xmlns:a16="http://schemas.microsoft.com/office/drawing/2014/main" id="{1DDD4310-E7C7-44DB-AB51-D9D018402677}"/>
                  </a:ext>
                </a:extLst>
              </p:cNvPr>
              <p:cNvSpPr/>
              <p:nvPr/>
            </p:nvSpPr>
            <p:spPr>
              <a:xfrm rot="5400000">
                <a:off x="2165674" y="4401781"/>
                <a:ext cx="154263" cy="144016"/>
              </a:xfrm>
              <a:prstGeom prst="triangle">
                <a:avLst/>
              </a:prstGeom>
              <a:solidFill>
                <a:srgbClr val="ED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029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4" name="Grupo 130">
              <a:extLst>
                <a:ext uri="{FF2B5EF4-FFF2-40B4-BE49-F238E27FC236}">
                  <a16:creationId xmlns:a16="http://schemas.microsoft.com/office/drawing/2014/main" id="{3A81D3D6-54C2-4F7F-AE3D-C6F5E939A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8550" y="2595363"/>
              <a:ext cx="1840894" cy="1995551"/>
              <a:chOff x="2381529" y="495478"/>
              <a:chExt cx="1580001" cy="1714172"/>
            </a:xfrm>
          </p:grpSpPr>
          <p:grpSp>
            <p:nvGrpSpPr>
              <p:cNvPr id="41" name="Grupo 131">
                <a:extLst>
                  <a:ext uri="{FF2B5EF4-FFF2-40B4-BE49-F238E27FC236}">
                    <a16:creationId xmlns:a16="http://schemas.microsoft.com/office/drawing/2014/main" id="{BD2D5884-A17F-4B2E-95EF-E9E2E8C345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 flipH="1">
                <a:off x="2514241" y="762361"/>
                <a:ext cx="1314577" cy="1580001"/>
                <a:chOff x="1149837" y="4468493"/>
                <a:chExt cx="1103393" cy="927797"/>
              </a:xfrm>
            </p:grpSpPr>
            <p:grpSp>
              <p:nvGrpSpPr>
                <p:cNvPr id="44" name="Grupo 43">
                  <a:extLst>
                    <a:ext uri="{FF2B5EF4-FFF2-40B4-BE49-F238E27FC236}">
                      <a16:creationId xmlns:a16="http://schemas.microsoft.com/office/drawing/2014/main" id="{7B41A775-A2B7-4A94-8B17-C7904779DC0F}"/>
                    </a:ext>
                  </a:extLst>
                </p:cNvPr>
                <p:cNvGrpSpPr/>
                <p:nvPr/>
              </p:nvGrpSpPr>
              <p:grpSpPr>
                <a:xfrm>
                  <a:off x="1149837" y="4473096"/>
                  <a:ext cx="1103393" cy="923194"/>
                  <a:chOff x="1149837" y="4473096"/>
                  <a:chExt cx="1103393" cy="923194"/>
                </a:xfr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46" name="Rectángulo: esquinas redondeadas 45">
                    <a:extLst>
                      <a:ext uri="{FF2B5EF4-FFF2-40B4-BE49-F238E27FC236}">
                        <a16:creationId xmlns:a16="http://schemas.microsoft.com/office/drawing/2014/main" id="{086DAD77-BB2A-4520-8D31-BD2F18560152}"/>
                      </a:ext>
                    </a:extLst>
                  </p:cNvPr>
                  <p:cNvSpPr/>
                  <p:nvPr/>
                </p:nvSpPr>
                <p:spPr>
                  <a:xfrm>
                    <a:off x="1149837" y="4473096"/>
                    <a:ext cx="968442" cy="923194"/>
                  </a:xfrm>
                  <a:prstGeom prst="roundRect">
                    <a:avLst>
                      <a:gd name="adj" fmla="val 6379"/>
                    </a:avLst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" name="Triángulo isósceles 46">
                    <a:extLst>
                      <a:ext uri="{FF2B5EF4-FFF2-40B4-BE49-F238E27FC236}">
                        <a16:creationId xmlns:a16="http://schemas.microsoft.com/office/drawing/2014/main" id="{934B621E-EC61-4467-8F84-BC79C8FE91A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104090" y="4895302"/>
                    <a:ext cx="154263" cy="144016"/>
                  </a:xfrm>
                  <a:prstGeom prst="triangle">
                    <a:avLst/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5" name="Rectángulo: esquinas redondeadas 44">
                  <a:extLst>
                    <a:ext uri="{FF2B5EF4-FFF2-40B4-BE49-F238E27FC236}">
                      <a16:creationId xmlns:a16="http://schemas.microsoft.com/office/drawing/2014/main" id="{146E0753-16CB-4E03-ADAA-9736F829B41B}"/>
                    </a:ext>
                  </a:extLst>
                </p:cNvPr>
                <p:cNvSpPr/>
                <p:nvPr/>
              </p:nvSpPr>
              <p:spPr>
                <a:xfrm>
                  <a:off x="1153277" y="4468493"/>
                  <a:ext cx="589966" cy="923194"/>
                </a:xfrm>
                <a:prstGeom prst="roundRect">
                  <a:avLst>
                    <a:gd name="adj" fmla="val 6379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419" sz="102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2" name="Rectángulo: esquinas redondeadas 141">
                <a:extLst>
                  <a:ext uri="{FF2B5EF4-FFF2-40B4-BE49-F238E27FC236}">
                    <a16:creationId xmlns:a16="http://schemas.microsoft.com/office/drawing/2014/main" id="{157C7AA6-527F-4F90-9B6B-1310C613457B}"/>
                  </a:ext>
                </a:extLst>
              </p:cNvPr>
              <p:cNvSpPr/>
              <p:nvPr/>
            </p:nvSpPr>
            <p:spPr>
              <a:xfrm rot="16200000" flipH="1">
                <a:off x="2473566" y="452152"/>
                <a:ext cx="439285" cy="525937"/>
              </a:xfrm>
              <a:custGeom>
                <a:avLst/>
                <a:gdLst>
                  <a:gd name="connsiteX0" fmla="*/ 0 w 439805"/>
                  <a:gd name="connsiteY0" fmla="*/ 28055 h 526544"/>
                  <a:gd name="connsiteX1" fmla="*/ 28055 w 439805"/>
                  <a:gd name="connsiteY1" fmla="*/ 0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0 w 439805"/>
                  <a:gd name="connsiteY8" fmla="*/ 28055 h 526544"/>
                  <a:gd name="connsiteX0" fmla="*/ 0 w 439805"/>
                  <a:gd name="connsiteY0" fmla="*/ 28055 h 526544"/>
                  <a:gd name="connsiteX1" fmla="*/ 78063 w 439805"/>
                  <a:gd name="connsiteY1" fmla="*/ 4286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0 w 439805"/>
                  <a:gd name="connsiteY8" fmla="*/ 28055 h 526544"/>
                  <a:gd name="connsiteX0" fmla="*/ 9527 w 439805"/>
                  <a:gd name="connsiteY0" fmla="*/ 235226 h 526544"/>
                  <a:gd name="connsiteX1" fmla="*/ 78063 w 439805"/>
                  <a:gd name="connsiteY1" fmla="*/ 4286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92352 w 439805"/>
                  <a:gd name="connsiteY1" fmla="*/ 100018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92352 w 439805"/>
                  <a:gd name="connsiteY1" fmla="*/ 100018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92352 w 439805"/>
                  <a:gd name="connsiteY1" fmla="*/ 100018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78066 w 439805"/>
                  <a:gd name="connsiteY1" fmla="*/ 8811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2 w 439805"/>
                  <a:gd name="connsiteY0" fmla="*/ 216176 h 526544"/>
                  <a:gd name="connsiteX1" fmla="*/ 78066 w 439805"/>
                  <a:gd name="connsiteY1" fmla="*/ 8811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2 w 439805"/>
                  <a:gd name="connsiteY8" fmla="*/ 216176 h 526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9805" h="526544">
                    <a:moveTo>
                      <a:pt x="2" y="216176"/>
                    </a:moveTo>
                    <a:cubicBezTo>
                      <a:pt x="2" y="200682"/>
                      <a:pt x="17330" y="161937"/>
                      <a:pt x="78066" y="88115"/>
                    </a:cubicBezTo>
                    <a:cubicBezTo>
                      <a:pt x="117860" y="21443"/>
                      <a:pt x="283852" y="0"/>
                      <a:pt x="411750" y="0"/>
                    </a:cubicBezTo>
                    <a:cubicBezTo>
                      <a:pt x="427244" y="0"/>
                      <a:pt x="439805" y="12561"/>
                      <a:pt x="439805" y="28055"/>
                    </a:cubicBezTo>
                    <a:lnTo>
                      <a:pt x="439805" y="498489"/>
                    </a:lnTo>
                    <a:cubicBezTo>
                      <a:pt x="439805" y="513983"/>
                      <a:pt x="427244" y="526544"/>
                      <a:pt x="411750" y="526544"/>
                    </a:cubicBezTo>
                    <a:lnTo>
                      <a:pt x="28055" y="526544"/>
                    </a:lnTo>
                    <a:cubicBezTo>
                      <a:pt x="12561" y="526544"/>
                      <a:pt x="0" y="513983"/>
                      <a:pt x="0" y="498489"/>
                    </a:cubicBezTo>
                    <a:cubicBezTo>
                      <a:pt x="1" y="404385"/>
                      <a:pt x="1" y="310280"/>
                      <a:pt x="2" y="216176"/>
                    </a:cubicBezTo>
                    <a:close/>
                  </a:path>
                </a:pathLst>
              </a:custGeom>
              <a:solidFill>
                <a:schemeClr val="bg1">
                  <a:alpha val="2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02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2" name="Grupo 1">
              <a:extLst>
                <a:ext uri="{FF2B5EF4-FFF2-40B4-BE49-F238E27FC236}">
                  <a16:creationId xmlns:a16="http://schemas.microsoft.com/office/drawing/2014/main" id="{1ED82839-56B7-435C-8C9C-7FA795327D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507" y="4683908"/>
              <a:ext cx="9337709" cy="229483"/>
              <a:chOff x="757075" y="3333484"/>
              <a:chExt cx="8432368" cy="183183"/>
            </a:xfrm>
          </p:grpSpPr>
          <p:sp>
            <p:nvSpPr>
              <p:cNvPr id="33" name="Rectángulo: esquinas redondeadas 32">
                <a:extLst>
                  <a:ext uri="{FF2B5EF4-FFF2-40B4-BE49-F238E27FC236}">
                    <a16:creationId xmlns:a16="http://schemas.microsoft.com/office/drawing/2014/main" id="{5583AF33-2AB9-460D-8238-2D9E1727446D}"/>
                  </a:ext>
                </a:extLst>
              </p:cNvPr>
              <p:cNvSpPr/>
              <p:nvPr/>
            </p:nvSpPr>
            <p:spPr>
              <a:xfrm rot="16200000" flipH="1">
                <a:off x="4890217" y="-792991"/>
                <a:ext cx="166084" cy="843236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4F81BD"/>
                  </a:gs>
                  <a:gs pos="71000">
                    <a:srgbClr val="4F81BD"/>
                  </a:gs>
                  <a:gs pos="100000">
                    <a:srgbClr val="4F81BD"/>
                  </a:gs>
                  <a:gs pos="36000">
                    <a:srgbClr val="4F81BD"/>
                  </a:gs>
                  <a:gs pos="18000">
                    <a:schemeClr val="accent1"/>
                  </a:gs>
                  <a:gs pos="85000">
                    <a:srgbClr val="4F81BD"/>
                  </a:gs>
                  <a:gs pos="100000">
                    <a:schemeClr val="accent6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884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Elipse 33">
                <a:extLst>
                  <a:ext uri="{FF2B5EF4-FFF2-40B4-BE49-F238E27FC236}">
                    <a16:creationId xmlns:a16="http://schemas.microsoft.com/office/drawing/2014/main" id="{A0069D7B-C184-4EAA-BDEE-70933F3D4568}"/>
                  </a:ext>
                </a:extLst>
              </p:cNvPr>
              <p:cNvSpPr/>
              <p:nvPr/>
            </p:nvSpPr>
            <p:spPr>
              <a:xfrm>
                <a:off x="995230" y="3356447"/>
                <a:ext cx="160220" cy="1602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" name="Elipse 34">
                <a:extLst>
                  <a:ext uri="{FF2B5EF4-FFF2-40B4-BE49-F238E27FC236}">
                    <a16:creationId xmlns:a16="http://schemas.microsoft.com/office/drawing/2014/main" id="{9F0E9DEA-98DF-4398-8167-A6530540C6C5}"/>
                  </a:ext>
                </a:extLst>
              </p:cNvPr>
              <p:cNvSpPr/>
              <p:nvPr/>
            </p:nvSpPr>
            <p:spPr>
              <a:xfrm>
                <a:off x="2867760" y="3349583"/>
                <a:ext cx="160220" cy="1602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" name="Elipse 35">
                <a:extLst>
                  <a:ext uri="{FF2B5EF4-FFF2-40B4-BE49-F238E27FC236}">
                    <a16:creationId xmlns:a16="http://schemas.microsoft.com/office/drawing/2014/main" id="{83CF9CAA-13AA-47DF-971C-9DCEA0F7E743}"/>
                  </a:ext>
                </a:extLst>
              </p:cNvPr>
              <p:cNvSpPr/>
              <p:nvPr/>
            </p:nvSpPr>
            <p:spPr>
              <a:xfrm>
                <a:off x="5308471" y="3333484"/>
                <a:ext cx="160220" cy="1602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" name="Elipse 36">
                <a:extLst>
                  <a:ext uri="{FF2B5EF4-FFF2-40B4-BE49-F238E27FC236}">
                    <a16:creationId xmlns:a16="http://schemas.microsoft.com/office/drawing/2014/main" id="{EBE04100-9AB4-4BC8-AFB4-786308F6BB02}"/>
                  </a:ext>
                </a:extLst>
              </p:cNvPr>
              <p:cNvSpPr/>
              <p:nvPr/>
            </p:nvSpPr>
            <p:spPr>
              <a:xfrm>
                <a:off x="6010848" y="3343275"/>
                <a:ext cx="160220" cy="1602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63" name="Rectángulo: esquinas redondeadas 62">
            <a:extLst>
              <a:ext uri="{FF2B5EF4-FFF2-40B4-BE49-F238E27FC236}">
                <a16:creationId xmlns:a16="http://schemas.microsoft.com/office/drawing/2014/main" id="{F5F7DBEC-61E1-4FC3-B57B-1BEA15B44E13}"/>
              </a:ext>
            </a:extLst>
          </p:cNvPr>
          <p:cNvSpPr/>
          <p:nvPr/>
        </p:nvSpPr>
        <p:spPr bwMode="auto">
          <a:xfrm rot="16200000" flipH="1">
            <a:off x="4087891" y="3661952"/>
            <a:ext cx="1212441" cy="2116821"/>
          </a:xfrm>
          <a:prstGeom prst="roundRect">
            <a:avLst>
              <a:gd name="adj" fmla="val 6379"/>
            </a:avLst>
          </a:prstGeom>
          <a:solidFill>
            <a:srgbClr val="ED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Rectángulo: esquinas redondeadas 64">
            <a:extLst>
              <a:ext uri="{FF2B5EF4-FFF2-40B4-BE49-F238E27FC236}">
                <a16:creationId xmlns:a16="http://schemas.microsoft.com/office/drawing/2014/main" id="{912502E2-C6F4-4EE8-831C-C849A6C79B21}"/>
              </a:ext>
            </a:extLst>
          </p:cNvPr>
          <p:cNvSpPr/>
          <p:nvPr/>
        </p:nvSpPr>
        <p:spPr bwMode="auto">
          <a:xfrm rot="16200000" flipH="1">
            <a:off x="4333541" y="4099777"/>
            <a:ext cx="757536" cy="2104479"/>
          </a:xfrm>
          <a:prstGeom prst="roundRect">
            <a:avLst>
              <a:gd name="adj" fmla="val 63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Elipse 68">
            <a:extLst>
              <a:ext uri="{FF2B5EF4-FFF2-40B4-BE49-F238E27FC236}">
                <a16:creationId xmlns:a16="http://schemas.microsoft.com/office/drawing/2014/main" id="{1898FDE9-73E5-4A2D-9EA9-E30ABF371107}"/>
              </a:ext>
            </a:extLst>
          </p:cNvPr>
          <p:cNvSpPr/>
          <p:nvPr/>
        </p:nvSpPr>
        <p:spPr bwMode="auto">
          <a:xfrm>
            <a:off x="8707433" y="3683037"/>
            <a:ext cx="177422" cy="20063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0" name="Elipse 69">
            <a:extLst>
              <a:ext uri="{FF2B5EF4-FFF2-40B4-BE49-F238E27FC236}">
                <a16:creationId xmlns:a16="http://schemas.microsoft.com/office/drawing/2014/main" id="{E1EB6505-A069-40AD-A2CE-083FBCFFDE2C}"/>
              </a:ext>
            </a:extLst>
          </p:cNvPr>
          <p:cNvSpPr/>
          <p:nvPr/>
        </p:nvSpPr>
        <p:spPr bwMode="auto">
          <a:xfrm>
            <a:off x="9561715" y="3689453"/>
            <a:ext cx="177422" cy="20063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Rectángulo: esquinas redondeadas 71">
            <a:extLst>
              <a:ext uri="{FF2B5EF4-FFF2-40B4-BE49-F238E27FC236}">
                <a16:creationId xmlns:a16="http://schemas.microsoft.com/office/drawing/2014/main" id="{DD8FBFDE-5C1D-4C9B-ADD7-AFC1A53C9E73}"/>
              </a:ext>
            </a:extLst>
          </p:cNvPr>
          <p:cNvSpPr/>
          <p:nvPr/>
        </p:nvSpPr>
        <p:spPr bwMode="auto">
          <a:xfrm rot="16200000" flipH="1">
            <a:off x="6637009" y="3443814"/>
            <a:ext cx="904121" cy="2314825"/>
          </a:xfrm>
          <a:prstGeom prst="roundRect">
            <a:avLst>
              <a:gd name="adj" fmla="val 6379"/>
            </a:avLst>
          </a:prstGeom>
          <a:solidFill>
            <a:srgbClr val="ED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Rectángulo: esquinas redondeadas 73">
            <a:extLst>
              <a:ext uri="{FF2B5EF4-FFF2-40B4-BE49-F238E27FC236}">
                <a16:creationId xmlns:a16="http://schemas.microsoft.com/office/drawing/2014/main" id="{7E15C1D8-EB0B-4185-8137-1865BB51DCB6}"/>
              </a:ext>
            </a:extLst>
          </p:cNvPr>
          <p:cNvSpPr/>
          <p:nvPr/>
        </p:nvSpPr>
        <p:spPr bwMode="auto">
          <a:xfrm rot="16200000" flipH="1">
            <a:off x="6731436" y="3999678"/>
            <a:ext cx="739322" cy="2314827"/>
          </a:xfrm>
          <a:prstGeom prst="roundRect">
            <a:avLst>
              <a:gd name="adj" fmla="val 63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D64F4619-93AE-4DFC-9996-2E87E1F4276B}"/>
              </a:ext>
            </a:extLst>
          </p:cNvPr>
          <p:cNvSpPr txBox="1">
            <a:spLocks/>
          </p:cNvSpPr>
          <p:nvPr/>
        </p:nvSpPr>
        <p:spPr bwMode="auto">
          <a:xfrm>
            <a:off x="5584997" y="2078765"/>
            <a:ext cx="1254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419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Recaudo</a:t>
            </a:r>
          </a:p>
        </p:txBody>
      </p:sp>
      <p:sp>
        <p:nvSpPr>
          <p:cNvPr id="79" name="Triángulo isósceles 78">
            <a:extLst>
              <a:ext uri="{FF2B5EF4-FFF2-40B4-BE49-F238E27FC236}">
                <a16:creationId xmlns:a16="http://schemas.microsoft.com/office/drawing/2014/main" id="{80853543-6AA5-4E37-A639-A76403C0C5D0}"/>
              </a:ext>
            </a:extLst>
          </p:cNvPr>
          <p:cNvSpPr/>
          <p:nvPr/>
        </p:nvSpPr>
        <p:spPr bwMode="auto">
          <a:xfrm flipH="1">
            <a:off x="9494459" y="3950786"/>
            <a:ext cx="304800" cy="200025"/>
          </a:xfrm>
          <a:prstGeom prst="triangle">
            <a:avLst/>
          </a:prstGeom>
          <a:solidFill>
            <a:srgbClr val="EDF2F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Rectángulo: esquinas redondeadas 84">
            <a:extLst>
              <a:ext uri="{FF2B5EF4-FFF2-40B4-BE49-F238E27FC236}">
                <a16:creationId xmlns:a16="http://schemas.microsoft.com/office/drawing/2014/main" id="{93418468-BC0B-4C7C-8C97-E360D244C90A}"/>
              </a:ext>
            </a:extLst>
          </p:cNvPr>
          <p:cNvSpPr/>
          <p:nvPr/>
        </p:nvSpPr>
        <p:spPr bwMode="auto">
          <a:xfrm rot="16200000" flipH="1">
            <a:off x="8385367" y="1633943"/>
            <a:ext cx="738668" cy="1579592"/>
          </a:xfrm>
          <a:prstGeom prst="roundRect">
            <a:avLst>
              <a:gd name="adj" fmla="val 63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Rectángulo: esquinas redondeadas 86">
            <a:extLst>
              <a:ext uri="{FF2B5EF4-FFF2-40B4-BE49-F238E27FC236}">
                <a16:creationId xmlns:a16="http://schemas.microsoft.com/office/drawing/2014/main" id="{491777BC-FA91-4B54-953F-1432719C9F96}"/>
              </a:ext>
            </a:extLst>
          </p:cNvPr>
          <p:cNvSpPr/>
          <p:nvPr/>
        </p:nvSpPr>
        <p:spPr bwMode="auto">
          <a:xfrm rot="16200000" flipH="1">
            <a:off x="8991556" y="3707557"/>
            <a:ext cx="1183875" cy="2030241"/>
          </a:xfrm>
          <a:prstGeom prst="roundRect">
            <a:avLst>
              <a:gd name="adj" fmla="val 6379"/>
            </a:avLst>
          </a:prstGeom>
          <a:solidFill>
            <a:srgbClr val="ED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Rectángulo: esquinas redondeadas 87">
            <a:extLst>
              <a:ext uri="{FF2B5EF4-FFF2-40B4-BE49-F238E27FC236}">
                <a16:creationId xmlns:a16="http://schemas.microsoft.com/office/drawing/2014/main" id="{62217BD5-D97B-452E-AF8F-3E36142067DC}"/>
              </a:ext>
            </a:extLst>
          </p:cNvPr>
          <p:cNvSpPr/>
          <p:nvPr/>
        </p:nvSpPr>
        <p:spPr bwMode="auto">
          <a:xfrm rot="16200000" flipH="1">
            <a:off x="9198681" y="4159977"/>
            <a:ext cx="745568" cy="2030240"/>
          </a:xfrm>
          <a:prstGeom prst="roundRect">
            <a:avLst>
              <a:gd name="adj" fmla="val 63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72EF269E-4A58-4A0A-B6AA-DB270763058E}"/>
              </a:ext>
            </a:extLst>
          </p:cNvPr>
          <p:cNvSpPr txBox="1">
            <a:spLocks/>
          </p:cNvSpPr>
          <p:nvPr/>
        </p:nvSpPr>
        <p:spPr bwMode="auto">
          <a:xfrm>
            <a:off x="3842537" y="4842318"/>
            <a:ext cx="1866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419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Sanción - 2021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6BD7A8C9-0CE6-4C75-924B-FE092864EE29}"/>
              </a:ext>
            </a:extLst>
          </p:cNvPr>
          <p:cNvSpPr txBox="1">
            <a:spLocks/>
          </p:cNvSpPr>
          <p:nvPr/>
        </p:nvSpPr>
        <p:spPr bwMode="auto">
          <a:xfrm>
            <a:off x="8760942" y="4830575"/>
            <a:ext cx="16932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419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Sala Plena de Comisionados 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C93CFD1B-8292-4A3D-B920-90E91F583601}"/>
              </a:ext>
            </a:extLst>
          </p:cNvPr>
          <p:cNvSpPr txBox="1">
            <a:spLocks/>
          </p:cNvSpPr>
          <p:nvPr/>
        </p:nvSpPr>
        <p:spPr bwMode="auto">
          <a:xfrm>
            <a:off x="6002755" y="4944526"/>
            <a:ext cx="21966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419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Mesas de trabajo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433C88F-480A-4C60-8831-FEF0183EFE7D}"/>
              </a:ext>
            </a:extLst>
          </p:cNvPr>
          <p:cNvSpPr/>
          <p:nvPr/>
        </p:nvSpPr>
        <p:spPr>
          <a:xfrm>
            <a:off x="623798" y="2849884"/>
            <a:ext cx="185054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MEFCL – Inspectores y Controladores Aéreos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Reporte OPEC (Parcial)</a:t>
            </a:r>
          </a:p>
        </p:txBody>
      </p:sp>
      <p:pic>
        <p:nvPicPr>
          <p:cNvPr id="8" name="Gráfico 7" descr="Dinero">
            <a:extLst>
              <a:ext uri="{FF2B5EF4-FFF2-40B4-BE49-F238E27FC236}">
                <a16:creationId xmlns:a16="http://schemas.microsoft.com/office/drawing/2014/main" id="{67AB7A87-3469-4331-961A-2A8054C410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34562" y="2303490"/>
            <a:ext cx="658909" cy="577081"/>
          </a:xfrm>
          <a:prstGeom prst="rect">
            <a:avLst/>
          </a:prstGeom>
        </p:spPr>
      </p:pic>
      <p:sp>
        <p:nvSpPr>
          <p:cNvPr id="68" name="Rectángulo 67">
            <a:extLst>
              <a:ext uri="{FF2B5EF4-FFF2-40B4-BE49-F238E27FC236}">
                <a16:creationId xmlns:a16="http://schemas.microsoft.com/office/drawing/2014/main" id="{9FEBFFCE-D1F7-4332-AC2B-55268E298A48}"/>
              </a:ext>
            </a:extLst>
          </p:cNvPr>
          <p:cNvSpPr/>
          <p:nvPr/>
        </p:nvSpPr>
        <p:spPr>
          <a:xfrm>
            <a:off x="3676147" y="4247426"/>
            <a:ext cx="21168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Resolución No. 2714 de 2021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Resolución No. 2716 de 2021</a:t>
            </a:r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309A1BD5-F26D-4C92-A8C7-E80A2308E918}"/>
              </a:ext>
            </a:extLst>
          </p:cNvPr>
          <p:cNvSpPr/>
          <p:nvPr/>
        </p:nvSpPr>
        <p:spPr>
          <a:xfrm>
            <a:off x="8528176" y="4196167"/>
            <a:ext cx="211063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Aprobación de Acuerdo y Anexo Técnico del Proceso de Selección</a:t>
            </a:r>
          </a:p>
        </p:txBody>
      </p:sp>
      <p:sp>
        <p:nvSpPr>
          <p:cNvPr id="86" name="Rectángulo 85">
            <a:extLst>
              <a:ext uri="{FF2B5EF4-FFF2-40B4-BE49-F238E27FC236}">
                <a16:creationId xmlns:a16="http://schemas.microsoft.com/office/drawing/2014/main" id="{4117A733-129C-4630-88F3-5EEB22C192AA}"/>
              </a:ext>
            </a:extLst>
          </p:cNvPr>
          <p:cNvSpPr/>
          <p:nvPr/>
        </p:nvSpPr>
        <p:spPr>
          <a:xfrm>
            <a:off x="5876522" y="4143787"/>
            <a:ext cx="242186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Sentencia C-183 de 2019 -</a:t>
            </a:r>
            <a:r>
              <a:rPr lang="es-MX" sz="1050" i="1" dirty="0"/>
              <a:t>“planeación conjunta y armónica del concurso de méritos”</a:t>
            </a:r>
            <a:r>
              <a:rPr lang="es-ES" sz="1050" i="1" dirty="0"/>
              <a:t>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2023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13C98ABE-E428-4F0C-9F0B-DE1629F7EF5F}"/>
              </a:ext>
            </a:extLst>
          </p:cNvPr>
          <p:cNvSpPr txBox="1">
            <a:spLocks/>
          </p:cNvSpPr>
          <p:nvPr/>
        </p:nvSpPr>
        <p:spPr bwMode="auto">
          <a:xfrm>
            <a:off x="2867984" y="1986665"/>
            <a:ext cx="19622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Presentación en Sala Plena de Comisionados</a:t>
            </a: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E1DE7BC2-E34B-446E-B148-B1147DF548AF}"/>
              </a:ext>
            </a:extLst>
          </p:cNvPr>
          <p:cNvSpPr/>
          <p:nvPr/>
        </p:nvSpPr>
        <p:spPr>
          <a:xfrm>
            <a:off x="5561999" y="2977186"/>
            <a:ext cx="113435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2020 - 2022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ACD80972-9FAC-43CD-A3BC-14F4BE93A747}"/>
              </a:ext>
            </a:extLst>
          </p:cNvPr>
          <p:cNvSpPr txBox="1">
            <a:spLocks/>
          </p:cNvSpPr>
          <p:nvPr/>
        </p:nvSpPr>
        <p:spPr bwMode="auto">
          <a:xfrm>
            <a:off x="8127321" y="2222278"/>
            <a:ext cx="12860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Insumos</a:t>
            </a:r>
            <a:endParaRPr kumimoji="0" lang="es-419" sz="18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EBF1C32B-DD27-41E0-AF51-6B1895E5050A}"/>
              </a:ext>
            </a:extLst>
          </p:cNvPr>
          <p:cNvSpPr txBox="1">
            <a:spLocks/>
          </p:cNvSpPr>
          <p:nvPr/>
        </p:nvSpPr>
        <p:spPr bwMode="auto">
          <a:xfrm>
            <a:off x="7794063" y="2788498"/>
            <a:ext cx="196225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419" sz="1050" dirty="0"/>
              <a:t>MEFCL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419" sz="1050" dirty="0"/>
              <a:t>Recaudo</a:t>
            </a:r>
          </a:p>
          <a:p>
            <a:pPr lvl="0" algn="ctr">
              <a:defRPr/>
            </a:pPr>
            <a:r>
              <a:rPr lang="es-419" sz="1050" dirty="0"/>
              <a:t>OPEC SIMO - Certificada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419" sz="1050" dirty="0"/>
              <a:t>Agosto 2023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A27D57AF-6EE8-43DB-8676-3291994A957B}"/>
              </a:ext>
            </a:extLst>
          </p:cNvPr>
          <p:cNvSpPr txBox="1">
            <a:spLocks/>
          </p:cNvSpPr>
          <p:nvPr/>
        </p:nvSpPr>
        <p:spPr bwMode="auto">
          <a:xfrm>
            <a:off x="1259719" y="4967350"/>
            <a:ext cx="21966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419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Mesas de trabajo</a:t>
            </a:r>
          </a:p>
        </p:txBody>
      </p:sp>
      <p:sp>
        <p:nvSpPr>
          <p:cNvPr id="90" name="Rectángulo 89">
            <a:extLst>
              <a:ext uri="{FF2B5EF4-FFF2-40B4-BE49-F238E27FC236}">
                <a16:creationId xmlns:a16="http://schemas.microsoft.com/office/drawing/2014/main" id="{88BADF8E-F535-472D-B087-D840199AF24B}"/>
              </a:ext>
            </a:extLst>
          </p:cNvPr>
          <p:cNvSpPr/>
          <p:nvPr/>
        </p:nvSpPr>
        <p:spPr>
          <a:xfrm>
            <a:off x="1034542" y="4111872"/>
            <a:ext cx="242186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Sentencia C-183 de 2019 -</a:t>
            </a:r>
            <a:r>
              <a:rPr lang="es-MX" sz="1050" i="1" dirty="0"/>
              <a:t>“planeación conjunta y armónica del concurso de méritos”</a:t>
            </a:r>
            <a:r>
              <a:rPr lang="es-ES" sz="1050" i="1" dirty="0"/>
              <a:t>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2020</a:t>
            </a:r>
          </a:p>
        </p:txBody>
      </p:sp>
      <p:sp>
        <p:nvSpPr>
          <p:cNvPr id="91" name="Elipse 90">
            <a:extLst>
              <a:ext uri="{FF2B5EF4-FFF2-40B4-BE49-F238E27FC236}">
                <a16:creationId xmlns:a16="http://schemas.microsoft.com/office/drawing/2014/main" id="{F312FA78-A70F-4E73-92DB-1538316D67E9}"/>
              </a:ext>
            </a:extLst>
          </p:cNvPr>
          <p:cNvSpPr/>
          <p:nvPr/>
        </p:nvSpPr>
        <p:spPr bwMode="auto">
          <a:xfrm>
            <a:off x="4697626" y="3691296"/>
            <a:ext cx="177422" cy="20062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A3169FA-B0A6-46B4-8C80-CD08E1C6E43F}"/>
              </a:ext>
            </a:extLst>
          </p:cNvPr>
          <p:cNvSpPr/>
          <p:nvPr/>
        </p:nvSpPr>
        <p:spPr>
          <a:xfrm>
            <a:off x="2866258" y="2843222"/>
            <a:ext cx="201211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algn="ctr">
              <a:buFont typeface="Wingdings" panose="05000000000000000000" pitchFamily="2" charset="2"/>
              <a:buChar char="q"/>
              <a:defRPr/>
            </a:pPr>
            <a:r>
              <a:rPr lang="es-419" sz="1050" dirty="0"/>
              <a:t>PS de Inspectores de la Aviación Civil</a:t>
            </a:r>
          </a:p>
          <a:p>
            <a:pPr lvl="0" algn="ctr">
              <a:defRPr/>
            </a:pPr>
            <a:r>
              <a:rPr lang="es-419" sz="1050" dirty="0"/>
              <a:t>2022 - Negado</a:t>
            </a:r>
          </a:p>
        </p:txBody>
      </p:sp>
      <p:sp>
        <p:nvSpPr>
          <p:cNvPr id="95" name="Elipse 94">
            <a:extLst>
              <a:ext uri="{FF2B5EF4-FFF2-40B4-BE49-F238E27FC236}">
                <a16:creationId xmlns:a16="http://schemas.microsoft.com/office/drawing/2014/main" id="{C3A739E9-6F4E-43C8-9316-477C35ED2C56}"/>
              </a:ext>
            </a:extLst>
          </p:cNvPr>
          <p:cNvSpPr/>
          <p:nvPr/>
        </p:nvSpPr>
        <p:spPr bwMode="auto">
          <a:xfrm>
            <a:off x="2320755" y="3682329"/>
            <a:ext cx="177422" cy="20062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44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riángulo isósceles 77">
            <a:extLst>
              <a:ext uri="{FF2B5EF4-FFF2-40B4-BE49-F238E27FC236}">
                <a16:creationId xmlns:a16="http://schemas.microsoft.com/office/drawing/2014/main" id="{0F4B4EFC-E471-4018-9200-7A0329F043EC}"/>
              </a:ext>
            </a:extLst>
          </p:cNvPr>
          <p:cNvSpPr/>
          <p:nvPr/>
        </p:nvSpPr>
        <p:spPr bwMode="auto">
          <a:xfrm flipH="1">
            <a:off x="6328126" y="3972323"/>
            <a:ext cx="304800" cy="175365"/>
          </a:xfrm>
          <a:prstGeom prst="triangle">
            <a:avLst/>
          </a:prstGeom>
          <a:solidFill>
            <a:srgbClr val="EDF2F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0C04AE4-A469-44C6-97A3-F6B70530A3FC}"/>
              </a:ext>
            </a:extLst>
          </p:cNvPr>
          <p:cNvSpPr txBox="1"/>
          <p:nvPr/>
        </p:nvSpPr>
        <p:spPr>
          <a:xfrm>
            <a:off x="4225967" y="6536697"/>
            <a:ext cx="4231287" cy="253916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914400" marR="0" lvl="2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0" i="0" u="none" strike="noStrike" kern="1200" cap="none" spc="300" normalizeH="0" baseline="0" noProof="0" dirty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Proceso de Selección AEROCIVIL</a:t>
            </a:r>
            <a:endParaRPr kumimoji="0" lang="es-ES_tradnl" sz="1050" b="0" i="0" u="none" strike="noStrike" kern="1200" cap="none" spc="30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ACE53780-55E3-451F-B6AA-FADE55C26CB4}"/>
              </a:ext>
            </a:extLst>
          </p:cNvPr>
          <p:cNvGrpSpPr/>
          <p:nvPr/>
        </p:nvGrpSpPr>
        <p:grpSpPr>
          <a:xfrm>
            <a:off x="2388106" y="486627"/>
            <a:ext cx="10015496" cy="573075"/>
            <a:chOff x="1676451" y="852845"/>
            <a:chExt cx="10015496" cy="573075"/>
          </a:xfrm>
        </p:grpSpPr>
        <p:cxnSp>
          <p:nvCxnSpPr>
            <p:cNvPr id="21" name="Conector recto 20">
              <a:extLst>
                <a:ext uri="{FF2B5EF4-FFF2-40B4-BE49-F238E27FC236}">
                  <a16:creationId xmlns:a16="http://schemas.microsoft.com/office/drawing/2014/main" id="{BD6ADF74-C898-41AE-8344-3E773F2912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56983" y="1350029"/>
              <a:ext cx="8828088" cy="17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0C09D62D-FC78-4AE5-A2EE-7442D4F7615A}"/>
                </a:ext>
              </a:extLst>
            </p:cNvPr>
            <p:cNvSpPr/>
            <p:nvPr/>
          </p:nvSpPr>
          <p:spPr>
            <a:xfrm>
              <a:off x="1992240" y="852845"/>
              <a:ext cx="9699707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3000" b="1" i="0" u="none" strike="noStrike" kern="1200" cap="none" spc="0" normalizeH="0" baseline="0" noProof="0" dirty="0">
                  <a:ln w="0"/>
                  <a:solidFill>
                    <a:srgbClr val="4472C4"/>
                  </a:solidFill>
                  <a:effectLst>
                    <a:outerShdw sx="1000" sy="1000" algn="ctr" rotWithShape="0">
                      <a:srgbClr val="6E747A"/>
                    </a:outerShdw>
                  </a:effectLst>
                  <a:uLnTx/>
                  <a:uFillTx/>
                  <a:latin typeface="Calibri"/>
                  <a:ea typeface="Arial" charset="0"/>
                  <a:cs typeface="Arial" charset="0"/>
                </a:rPr>
                <a:t>Ejecución del Proceso de Selección Aeronáutica Civil</a:t>
              </a:r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D8FC5E13-DB2B-407F-9C32-C807C5184217}"/>
                </a:ext>
              </a:extLst>
            </p:cNvPr>
            <p:cNvSpPr/>
            <p:nvPr/>
          </p:nvSpPr>
          <p:spPr>
            <a:xfrm>
              <a:off x="1676451" y="1282203"/>
              <a:ext cx="822664" cy="14371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_tradn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1 Marcador de número de diapositiva">
            <a:extLst>
              <a:ext uri="{FF2B5EF4-FFF2-40B4-BE49-F238E27FC236}">
                <a16:creationId xmlns:a16="http://schemas.microsoft.com/office/drawing/2014/main" id="{2A25C544-AFD6-455D-8A6D-FEDAA73A763A}"/>
              </a:ext>
            </a:extLst>
          </p:cNvPr>
          <p:cNvSpPr txBox="1">
            <a:spLocks noChangeAspect="1"/>
          </p:cNvSpPr>
          <p:nvPr/>
        </p:nvSpPr>
        <p:spPr>
          <a:xfrm>
            <a:off x="9353555" y="6172201"/>
            <a:ext cx="2434568" cy="471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F029C6-BB99-4E94-B38F-E35C63D763A0}" type="slidenum">
              <a:rPr kumimoji="0" lang="es-ES" sz="3600" b="0" i="0" u="none" strike="noStrike" kern="1200" cap="none" spc="0" normalizeH="0" baseline="0" noProof="0" smtClean="0">
                <a:ln>
                  <a:noFill/>
                </a:ln>
                <a:solidFill>
                  <a:srgbClr val="F4F3F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srgbClr val="F4F3F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1" name="Grupo 2">
            <a:extLst>
              <a:ext uri="{FF2B5EF4-FFF2-40B4-BE49-F238E27FC236}">
                <a16:creationId xmlns:a16="http://schemas.microsoft.com/office/drawing/2014/main" id="{ED3C573C-0179-4CF6-BAAA-045F751997A8}"/>
              </a:ext>
            </a:extLst>
          </p:cNvPr>
          <p:cNvGrpSpPr>
            <a:grpSpLocks/>
          </p:cNvGrpSpPr>
          <p:nvPr/>
        </p:nvGrpSpPr>
        <p:grpSpPr bwMode="auto">
          <a:xfrm>
            <a:off x="958541" y="1589526"/>
            <a:ext cx="10182394" cy="3044825"/>
            <a:chOff x="-19247" y="2595363"/>
            <a:chExt cx="10182420" cy="3046146"/>
          </a:xfrm>
        </p:grpSpPr>
        <p:grpSp>
          <p:nvGrpSpPr>
            <p:cNvPr id="16" name="Grupo 75">
              <a:extLst>
                <a:ext uri="{FF2B5EF4-FFF2-40B4-BE49-F238E27FC236}">
                  <a16:creationId xmlns:a16="http://schemas.microsoft.com/office/drawing/2014/main" id="{D697A89A-57C7-473A-BDC1-0F7535895A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19247" y="2828355"/>
              <a:ext cx="2415491" cy="1767987"/>
              <a:chOff x="1645954" y="676000"/>
              <a:chExt cx="2075692" cy="1518683"/>
            </a:xfrm>
          </p:grpSpPr>
          <p:grpSp>
            <p:nvGrpSpPr>
              <p:cNvPr id="54" name="Grupo 76">
                <a:extLst>
                  <a:ext uri="{FF2B5EF4-FFF2-40B4-BE49-F238E27FC236}">
                    <a16:creationId xmlns:a16="http://schemas.microsoft.com/office/drawing/2014/main" id="{38B136E0-27D7-44EC-952C-58C472D2CF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 flipH="1">
                <a:off x="1946763" y="488375"/>
                <a:ext cx="1478009" cy="1934607"/>
                <a:chOff x="1000169" y="4079106"/>
                <a:chExt cx="1240570" cy="1136022"/>
              </a:xfrm>
            </p:grpSpPr>
            <p:grpSp>
              <p:nvGrpSpPr>
                <p:cNvPr id="58" name="Grupo 57">
                  <a:extLst>
                    <a:ext uri="{FF2B5EF4-FFF2-40B4-BE49-F238E27FC236}">
                      <a16:creationId xmlns:a16="http://schemas.microsoft.com/office/drawing/2014/main" id="{E3F0CAE4-BA61-4B6E-AA2E-E08A46C76533}"/>
                    </a:ext>
                  </a:extLst>
                </p:cNvPr>
                <p:cNvGrpSpPr/>
                <p:nvPr/>
              </p:nvGrpSpPr>
              <p:grpSpPr>
                <a:xfrm>
                  <a:off x="1133372" y="4083726"/>
                  <a:ext cx="1107367" cy="1131402"/>
                  <a:chOff x="1133372" y="4083726"/>
                  <a:chExt cx="1107367" cy="1131402"/>
                </a:xfr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60" name="Rectángulo: esquinas redondeadas 59">
                    <a:extLst>
                      <a:ext uri="{FF2B5EF4-FFF2-40B4-BE49-F238E27FC236}">
                        <a16:creationId xmlns:a16="http://schemas.microsoft.com/office/drawing/2014/main" id="{913B35F5-451B-4553-AB4F-7E80210C802D}"/>
                      </a:ext>
                    </a:extLst>
                  </p:cNvPr>
                  <p:cNvSpPr/>
                  <p:nvPr/>
                </p:nvSpPr>
                <p:spPr>
                  <a:xfrm>
                    <a:off x="1133372" y="4083726"/>
                    <a:ext cx="966828" cy="1131402"/>
                  </a:xfrm>
                  <a:prstGeom prst="roundRect">
                    <a:avLst>
                      <a:gd name="adj" fmla="val 6379"/>
                    </a:avLst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Triángulo isósceles 60">
                    <a:extLst>
                      <a:ext uri="{FF2B5EF4-FFF2-40B4-BE49-F238E27FC236}">
                        <a16:creationId xmlns:a16="http://schemas.microsoft.com/office/drawing/2014/main" id="{296EDA59-453C-4379-B6C1-A6176A2D513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091599" y="4530592"/>
                    <a:ext cx="154263" cy="144016"/>
                  </a:xfrm>
                  <a:prstGeom prst="triangle">
                    <a:avLst/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59" name="Rectángulo: esquinas redondeadas 58">
                  <a:extLst>
                    <a:ext uri="{FF2B5EF4-FFF2-40B4-BE49-F238E27FC236}">
                      <a16:creationId xmlns:a16="http://schemas.microsoft.com/office/drawing/2014/main" id="{6693D602-9BBE-4906-A5FD-AF4E5B3BFD62}"/>
                    </a:ext>
                  </a:extLst>
                </p:cNvPr>
                <p:cNvSpPr/>
                <p:nvPr/>
              </p:nvSpPr>
              <p:spPr>
                <a:xfrm>
                  <a:off x="1000169" y="4079106"/>
                  <a:ext cx="643532" cy="1136022"/>
                </a:xfrm>
                <a:prstGeom prst="roundRect">
                  <a:avLst>
                    <a:gd name="adj" fmla="val 6379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419" sz="102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7" name="CuadroTexto 56">
                <a:extLst>
                  <a:ext uri="{FF2B5EF4-FFF2-40B4-BE49-F238E27FC236}">
                    <a16:creationId xmlns:a16="http://schemas.microsoft.com/office/drawing/2014/main" id="{040464EE-529D-4723-A43E-D60320880F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45954" y="676000"/>
                <a:ext cx="2075692" cy="7934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419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rPr>
                  <a:t>Acuerdo y Anexo Técnico del Proceso de Selección</a:t>
                </a:r>
              </a:p>
            </p:txBody>
          </p:sp>
        </p:grpSp>
        <p:sp>
          <p:nvSpPr>
            <p:cNvPr id="17" name="Triángulo isósceles 16">
              <a:extLst>
                <a:ext uri="{FF2B5EF4-FFF2-40B4-BE49-F238E27FC236}">
                  <a16:creationId xmlns:a16="http://schemas.microsoft.com/office/drawing/2014/main" id="{F317BD3F-2D83-483D-A713-54111151AD97}"/>
                </a:ext>
              </a:extLst>
            </p:cNvPr>
            <p:cNvSpPr/>
            <p:nvPr/>
          </p:nvSpPr>
          <p:spPr bwMode="auto">
            <a:xfrm flipH="1">
              <a:off x="2316448" y="4930940"/>
              <a:ext cx="304801" cy="200112"/>
            </a:xfrm>
            <a:prstGeom prst="triangle">
              <a:avLst/>
            </a:prstGeom>
            <a:solidFill>
              <a:srgbClr val="EDF2F2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419" sz="102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ángulo: esquinas redondeadas 141">
              <a:extLst>
                <a:ext uri="{FF2B5EF4-FFF2-40B4-BE49-F238E27FC236}">
                  <a16:creationId xmlns:a16="http://schemas.microsoft.com/office/drawing/2014/main" id="{E040AE0B-BD5F-482F-A55B-9B1ACB08AD71}"/>
                </a:ext>
              </a:extLst>
            </p:cNvPr>
            <p:cNvSpPr/>
            <p:nvPr/>
          </p:nvSpPr>
          <p:spPr bwMode="auto">
            <a:xfrm rot="16200000" flipH="1">
              <a:off x="9601086" y="5079422"/>
              <a:ext cx="511397" cy="612777"/>
            </a:xfrm>
            <a:custGeom>
              <a:avLst/>
              <a:gdLst>
                <a:gd name="connsiteX0" fmla="*/ 0 w 439805"/>
                <a:gd name="connsiteY0" fmla="*/ 28055 h 526544"/>
                <a:gd name="connsiteX1" fmla="*/ 28055 w 439805"/>
                <a:gd name="connsiteY1" fmla="*/ 0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0 w 439805"/>
                <a:gd name="connsiteY8" fmla="*/ 28055 h 526544"/>
                <a:gd name="connsiteX0" fmla="*/ 0 w 439805"/>
                <a:gd name="connsiteY0" fmla="*/ 28055 h 526544"/>
                <a:gd name="connsiteX1" fmla="*/ 78063 w 439805"/>
                <a:gd name="connsiteY1" fmla="*/ 4286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0 w 439805"/>
                <a:gd name="connsiteY8" fmla="*/ 28055 h 526544"/>
                <a:gd name="connsiteX0" fmla="*/ 9527 w 439805"/>
                <a:gd name="connsiteY0" fmla="*/ 235226 h 526544"/>
                <a:gd name="connsiteX1" fmla="*/ 78063 w 439805"/>
                <a:gd name="connsiteY1" fmla="*/ 4286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92352 w 439805"/>
                <a:gd name="connsiteY1" fmla="*/ 100018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92352 w 439805"/>
                <a:gd name="connsiteY1" fmla="*/ 100018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92352 w 439805"/>
                <a:gd name="connsiteY1" fmla="*/ 100018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9527 w 439805"/>
                <a:gd name="connsiteY0" fmla="*/ 235226 h 526544"/>
                <a:gd name="connsiteX1" fmla="*/ 78066 w 439805"/>
                <a:gd name="connsiteY1" fmla="*/ 8811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9527 w 439805"/>
                <a:gd name="connsiteY8" fmla="*/ 235226 h 526544"/>
                <a:gd name="connsiteX0" fmla="*/ 2 w 439805"/>
                <a:gd name="connsiteY0" fmla="*/ 216176 h 526544"/>
                <a:gd name="connsiteX1" fmla="*/ 78066 w 439805"/>
                <a:gd name="connsiteY1" fmla="*/ 88115 h 526544"/>
                <a:gd name="connsiteX2" fmla="*/ 411750 w 439805"/>
                <a:gd name="connsiteY2" fmla="*/ 0 h 526544"/>
                <a:gd name="connsiteX3" fmla="*/ 439805 w 439805"/>
                <a:gd name="connsiteY3" fmla="*/ 28055 h 526544"/>
                <a:gd name="connsiteX4" fmla="*/ 439805 w 439805"/>
                <a:gd name="connsiteY4" fmla="*/ 498489 h 526544"/>
                <a:gd name="connsiteX5" fmla="*/ 411750 w 439805"/>
                <a:gd name="connsiteY5" fmla="*/ 526544 h 526544"/>
                <a:gd name="connsiteX6" fmla="*/ 28055 w 439805"/>
                <a:gd name="connsiteY6" fmla="*/ 526544 h 526544"/>
                <a:gd name="connsiteX7" fmla="*/ 0 w 439805"/>
                <a:gd name="connsiteY7" fmla="*/ 498489 h 526544"/>
                <a:gd name="connsiteX8" fmla="*/ 2 w 439805"/>
                <a:gd name="connsiteY8" fmla="*/ 216176 h 52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805" h="526544">
                  <a:moveTo>
                    <a:pt x="2" y="216176"/>
                  </a:moveTo>
                  <a:cubicBezTo>
                    <a:pt x="2" y="200682"/>
                    <a:pt x="17330" y="161937"/>
                    <a:pt x="78066" y="88115"/>
                  </a:cubicBezTo>
                  <a:cubicBezTo>
                    <a:pt x="117860" y="21443"/>
                    <a:pt x="283852" y="0"/>
                    <a:pt x="411750" y="0"/>
                  </a:cubicBezTo>
                  <a:cubicBezTo>
                    <a:pt x="427244" y="0"/>
                    <a:pt x="439805" y="12561"/>
                    <a:pt x="439805" y="28055"/>
                  </a:cubicBezTo>
                  <a:lnTo>
                    <a:pt x="439805" y="498489"/>
                  </a:lnTo>
                  <a:cubicBezTo>
                    <a:pt x="439805" y="513983"/>
                    <a:pt x="427244" y="526544"/>
                    <a:pt x="411750" y="526544"/>
                  </a:cubicBezTo>
                  <a:lnTo>
                    <a:pt x="28055" y="526544"/>
                  </a:lnTo>
                  <a:cubicBezTo>
                    <a:pt x="12561" y="526544"/>
                    <a:pt x="0" y="513983"/>
                    <a:pt x="0" y="498489"/>
                  </a:cubicBezTo>
                  <a:cubicBezTo>
                    <a:pt x="1" y="404385"/>
                    <a:pt x="1" y="310280"/>
                    <a:pt x="2" y="216176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419" sz="102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0" name="Grupo 49">
              <a:extLst>
                <a:ext uri="{FF2B5EF4-FFF2-40B4-BE49-F238E27FC236}">
                  <a16:creationId xmlns:a16="http://schemas.microsoft.com/office/drawing/2014/main" id="{46727310-2C29-4871-86BF-925A6D8D26D9}"/>
                </a:ext>
              </a:extLst>
            </p:cNvPr>
            <p:cNvGrpSpPr/>
            <p:nvPr/>
          </p:nvGrpSpPr>
          <p:grpSpPr bwMode="auto">
            <a:xfrm rot="16200000" flipH="1">
              <a:off x="6503701" y="2819825"/>
              <a:ext cx="1602184" cy="2110640"/>
              <a:chOff x="1159650" y="3687344"/>
              <a:chExt cx="1155164" cy="1065063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2" name="Rectángulo: esquinas redondeadas 51">
                <a:extLst>
                  <a:ext uri="{FF2B5EF4-FFF2-40B4-BE49-F238E27FC236}">
                    <a16:creationId xmlns:a16="http://schemas.microsoft.com/office/drawing/2014/main" id="{60F40BCB-E44B-41C4-8DF0-AA08D48F1186}"/>
                  </a:ext>
                </a:extLst>
              </p:cNvPr>
              <p:cNvSpPr/>
              <p:nvPr/>
            </p:nvSpPr>
            <p:spPr>
              <a:xfrm>
                <a:off x="1159650" y="3687344"/>
                <a:ext cx="1021476" cy="1065063"/>
              </a:xfrm>
              <a:prstGeom prst="roundRect">
                <a:avLst>
                  <a:gd name="adj" fmla="val 6379"/>
                </a:avLst>
              </a:prstGeom>
              <a:solidFill>
                <a:srgbClr val="ED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02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Triángulo isósceles 52">
                <a:extLst>
                  <a:ext uri="{FF2B5EF4-FFF2-40B4-BE49-F238E27FC236}">
                    <a16:creationId xmlns:a16="http://schemas.microsoft.com/office/drawing/2014/main" id="{1DDD4310-E7C7-44DB-AB51-D9D018402677}"/>
                  </a:ext>
                </a:extLst>
              </p:cNvPr>
              <p:cNvSpPr/>
              <p:nvPr/>
            </p:nvSpPr>
            <p:spPr>
              <a:xfrm rot="5400000">
                <a:off x="2165674" y="4171071"/>
                <a:ext cx="154263" cy="144016"/>
              </a:xfrm>
              <a:prstGeom prst="triangle">
                <a:avLst/>
              </a:prstGeom>
              <a:solidFill>
                <a:srgbClr val="ED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029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4" name="Grupo 130">
              <a:extLst>
                <a:ext uri="{FF2B5EF4-FFF2-40B4-BE49-F238E27FC236}">
                  <a16:creationId xmlns:a16="http://schemas.microsoft.com/office/drawing/2014/main" id="{3A81D3D6-54C2-4F7F-AE3D-C6F5E939A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2986" y="2595363"/>
              <a:ext cx="2005083" cy="2008082"/>
              <a:chOff x="1235249" y="495478"/>
              <a:chExt cx="1720928" cy="1724930"/>
            </a:xfrm>
          </p:grpSpPr>
          <p:grpSp>
            <p:nvGrpSpPr>
              <p:cNvPr id="41" name="Grupo 131">
                <a:extLst>
                  <a:ext uri="{FF2B5EF4-FFF2-40B4-BE49-F238E27FC236}">
                    <a16:creationId xmlns:a16="http://schemas.microsoft.com/office/drawing/2014/main" id="{BD2D5884-A17F-4B2E-95EF-E9E2E8C345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 flipH="1">
                <a:off x="1283197" y="688342"/>
                <a:ext cx="1484118" cy="1580014"/>
                <a:chOff x="1016598" y="3795389"/>
                <a:chExt cx="1245698" cy="927807"/>
              </a:xfrm>
            </p:grpSpPr>
            <p:grpSp>
              <p:nvGrpSpPr>
                <p:cNvPr id="44" name="Grupo 43">
                  <a:extLst>
                    <a:ext uri="{FF2B5EF4-FFF2-40B4-BE49-F238E27FC236}">
                      <a16:creationId xmlns:a16="http://schemas.microsoft.com/office/drawing/2014/main" id="{7B41A775-A2B7-4A94-8B17-C7904779DC0F}"/>
                    </a:ext>
                  </a:extLst>
                </p:cNvPr>
                <p:cNvGrpSpPr/>
                <p:nvPr/>
              </p:nvGrpSpPr>
              <p:grpSpPr>
                <a:xfrm>
                  <a:off x="1149837" y="3800002"/>
                  <a:ext cx="1112459" cy="923194"/>
                  <a:chOff x="1149837" y="3800002"/>
                  <a:chExt cx="1112459" cy="923194"/>
                </a:xfr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46" name="Rectángulo: esquinas redondeadas 45">
                    <a:extLst>
                      <a:ext uri="{FF2B5EF4-FFF2-40B4-BE49-F238E27FC236}">
                        <a16:creationId xmlns:a16="http://schemas.microsoft.com/office/drawing/2014/main" id="{086DAD77-BB2A-4520-8D31-BD2F18560152}"/>
                      </a:ext>
                    </a:extLst>
                  </p:cNvPr>
                  <p:cNvSpPr/>
                  <p:nvPr/>
                </p:nvSpPr>
                <p:spPr>
                  <a:xfrm>
                    <a:off x="1149837" y="3800002"/>
                    <a:ext cx="968442" cy="923194"/>
                  </a:xfrm>
                  <a:prstGeom prst="roundRect">
                    <a:avLst>
                      <a:gd name="adj" fmla="val 6379"/>
                    </a:avLst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" name="Triángulo isósceles 46">
                    <a:extLst>
                      <a:ext uri="{FF2B5EF4-FFF2-40B4-BE49-F238E27FC236}">
                        <a16:creationId xmlns:a16="http://schemas.microsoft.com/office/drawing/2014/main" id="{934B621E-EC61-4467-8F84-BC79C8FE91A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113156" y="4197287"/>
                    <a:ext cx="154263" cy="144016"/>
                  </a:xfrm>
                  <a:prstGeom prst="triangle">
                    <a:avLst/>
                  </a:prstGeom>
                  <a:solidFill>
                    <a:srgbClr val="EDF2F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419" sz="1029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5" name="Rectángulo: esquinas redondeadas 44">
                  <a:extLst>
                    <a:ext uri="{FF2B5EF4-FFF2-40B4-BE49-F238E27FC236}">
                      <a16:creationId xmlns:a16="http://schemas.microsoft.com/office/drawing/2014/main" id="{146E0753-16CB-4E03-ADAA-9736F829B41B}"/>
                    </a:ext>
                  </a:extLst>
                </p:cNvPr>
                <p:cNvSpPr/>
                <p:nvPr/>
              </p:nvSpPr>
              <p:spPr>
                <a:xfrm>
                  <a:off x="1016598" y="3795389"/>
                  <a:ext cx="643537" cy="923194"/>
                </a:xfrm>
                <a:prstGeom prst="roundRect">
                  <a:avLst>
                    <a:gd name="adj" fmla="val 6379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419" sz="102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2" name="Rectángulo: esquinas redondeadas 141">
                <a:extLst>
                  <a:ext uri="{FF2B5EF4-FFF2-40B4-BE49-F238E27FC236}">
                    <a16:creationId xmlns:a16="http://schemas.microsoft.com/office/drawing/2014/main" id="{157C7AA6-527F-4F90-9B6B-1310C613457B}"/>
                  </a:ext>
                </a:extLst>
              </p:cNvPr>
              <p:cNvSpPr/>
              <p:nvPr/>
            </p:nvSpPr>
            <p:spPr>
              <a:xfrm rot="16200000" flipH="1">
                <a:off x="2473566" y="452152"/>
                <a:ext cx="439285" cy="525937"/>
              </a:xfrm>
              <a:custGeom>
                <a:avLst/>
                <a:gdLst>
                  <a:gd name="connsiteX0" fmla="*/ 0 w 439805"/>
                  <a:gd name="connsiteY0" fmla="*/ 28055 h 526544"/>
                  <a:gd name="connsiteX1" fmla="*/ 28055 w 439805"/>
                  <a:gd name="connsiteY1" fmla="*/ 0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0 w 439805"/>
                  <a:gd name="connsiteY8" fmla="*/ 28055 h 526544"/>
                  <a:gd name="connsiteX0" fmla="*/ 0 w 439805"/>
                  <a:gd name="connsiteY0" fmla="*/ 28055 h 526544"/>
                  <a:gd name="connsiteX1" fmla="*/ 78063 w 439805"/>
                  <a:gd name="connsiteY1" fmla="*/ 4286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0 w 439805"/>
                  <a:gd name="connsiteY8" fmla="*/ 28055 h 526544"/>
                  <a:gd name="connsiteX0" fmla="*/ 9527 w 439805"/>
                  <a:gd name="connsiteY0" fmla="*/ 235226 h 526544"/>
                  <a:gd name="connsiteX1" fmla="*/ 78063 w 439805"/>
                  <a:gd name="connsiteY1" fmla="*/ 4286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92352 w 439805"/>
                  <a:gd name="connsiteY1" fmla="*/ 100018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92352 w 439805"/>
                  <a:gd name="connsiteY1" fmla="*/ 100018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92352 w 439805"/>
                  <a:gd name="connsiteY1" fmla="*/ 100018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9527 w 439805"/>
                  <a:gd name="connsiteY0" fmla="*/ 235226 h 526544"/>
                  <a:gd name="connsiteX1" fmla="*/ 78066 w 439805"/>
                  <a:gd name="connsiteY1" fmla="*/ 8811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9527 w 439805"/>
                  <a:gd name="connsiteY8" fmla="*/ 235226 h 526544"/>
                  <a:gd name="connsiteX0" fmla="*/ 2 w 439805"/>
                  <a:gd name="connsiteY0" fmla="*/ 216176 h 526544"/>
                  <a:gd name="connsiteX1" fmla="*/ 78066 w 439805"/>
                  <a:gd name="connsiteY1" fmla="*/ 88115 h 526544"/>
                  <a:gd name="connsiteX2" fmla="*/ 411750 w 439805"/>
                  <a:gd name="connsiteY2" fmla="*/ 0 h 526544"/>
                  <a:gd name="connsiteX3" fmla="*/ 439805 w 439805"/>
                  <a:gd name="connsiteY3" fmla="*/ 28055 h 526544"/>
                  <a:gd name="connsiteX4" fmla="*/ 439805 w 439805"/>
                  <a:gd name="connsiteY4" fmla="*/ 498489 h 526544"/>
                  <a:gd name="connsiteX5" fmla="*/ 411750 w 439805"/>
                  <a:gd name="connsiteY5" fmla="*/ 526544 h 526544"/>
                  <a:gd name="connsiteX6" fmla="*/ 28055 w 439805"/>
                  <a:gd name="connsiteY6" fmla="*/ 526544 h 526544"/>
                  <a:gd name="connsiteX7" fmla="*/ 0 w 439805"/>
                  <a:gd name="connsiteY7" fmla="*/ 498489 h 526544"/>
                  <a:gd name="connsiteX8" fmla="*/ 2 w 439805"/>
                  <a:gd name="connsiteY8" fmla="*/ 216176 h 526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9805" h="526544">
                    <a:moveTo>
                      <a:pt x="2" y="216176"/>
                    </a:moveTo>
                    <a:cubicBezTo>
                      <a:pt x="2" y="200682"/>
                      <a:pt x="17330" y="161937"/>
                      <a:pt x="78066" y="88115"/>
                    </a:cubicBezTo>
                    <a:cubicBezTo>
                      <a:pt x="117860" y="21443"/>
                      <a:pt x="283852" y="0"/>
                      <a:pt x="411750" y="0"/>
                    </a:cubicBezTo>
                    <a:cubicBezTo>
                      <a:pt x="427244" y="0"/>
                      <a:pt x="439805" y="12561"/>
                      <a:pt x="439805" y="28055"/>
                    </a:cubicBezTo>
                    <a:lnTo>
                      <a:pt x="439805" y="498489"/>
                    </a:lnTo>
                    <a:cubicBezTo>
                      <a:pt x="439805" y="513983"/>
                      <a:pt x="427244" y="526544"/>
                      <a:pt x="411750" y="526544"/>
                    </a:cubicBezTo>
                    <a:lnTo>
                      <a:pt x="28055" y="526544"/>
                    </a:lnTo>
                    <a:cubicBezTo>
                      <a:pt x="12561" y="526544"/>
                      <a:pt x="0" y="513983"/>
                      <a:pt x="0" y="498489"/>
                    </a:cubicBezTo>
                    <a:cubicBezTo>
                      <a:pt x="1" y="404385"/>
                      <a:pt x="1" y="310280"/>
                      <a:pt x="2" y="216176"/>
                    </a:cubicBezTo>
                    <a:close/>
                  </a:path>
                </a:pathLst>
              </a:custGeom>
              <a:solidFill>
                <a:schemeClr val="bg1">
                  <a:alpha val="2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02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2" name="Grupo 1">
              <a:extLst>
                <a:ext uri="{FF2B5EF4-FFF2-40B4-BE49-F238E27FC236}">
                  <a16:creationId xmlns:a16="http://schemas.microsoft.com/office/drawing/2014/main" id="{1ED82839-56B7-435C-8C9C-7FA795327D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508" y="4681577"/>
              <a:ext cx="8438052" cy="231821"/>
              <a:chOff x="757076" y="3331618"/>
              <a:chExt cx="7619937" cy="185049"/>
            </a:xfrm>
          </p:grpSpPr>
          <p:sp>
            <p:nvSpPr>
              <p:cNvPr id="33" name="Rectángulo: esquinas redondeadas 32">
                <a:extLst>
                  <a:ext uri="{FF2B5EF4-FFF2-40B4-BE49-F238E27FC236}">
                    <a16:creationId xmlns:a16="http://schemas.microsoft.com/office/drawing/2014/main" id="{5583AF33-2AB9-460D-8238-2D9E1727446D}"/>
                  </a:ext>
                </a:extLst>
              </p:cNvPr>
              <p:cNvSpPr/>
              <p:nvPr/>
            </p:nvSpPr>
            <p:spPr>
              <a:xfrm rot="16200000" flipH="1">
                <a:off x="4483343" y="-387434"/>
                <a:ext cx="167403" cy="761993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4F81BD"/>
                  </a:gs>
                  <a:gs pos="71000">
                    <a:srgbClr val="4F81BD"/>
                  </a:gs>
                  <a:gs pos="100000">
                    <a:srgbClr val="4F81BD"/>
                  </a:gs>
                  <a:gs pos="36000">
                    <a:srgbClr val="4F81BD"/>
                  </a:gs>
                  <a:gs pos="18000">
                    <a:schemeClr val="accent1"/>
                  </a:gs>
                  <a:gs pos="85000">
                    <a:srgbClr val="4F81BD"/>
                  </a:gs>
                  <a:gs pos="100000">
                    <a:schemeClr val="accent6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884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Elipse 33">
                <a:extLst>
                  <a:ext uri="{FF2B5EF4-FFF2-40B4-BE49-F238E27FC236}">
                    <a16:creationId xmlns:a16="http://schemas.microsoft.com/office/drawing/2014/main" id="{A0069D7B-C184-4EAA-BDEE-70933F3D4568}"/>
                  </a:ext>
                </a:extLst>
              </p:cNvPr>
              <p:cNvSpPr/>
              <p:nvPr/>
            </p:nvSpPr>
            <p:spPr>
              <a:xfrm>
                <a:off x="1473301" y="3356447"/>
                <a:ext cx="160220" cy="1602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" name="Elipse 34">
                <a:extLst>
                  <a:ext uri="{FF2B5EF4-FFF2-40B4-BE49-F238E27FC236}">
                    <a16:creationId xmlns:a16="http://schemas.microsoft.com/office/drawing/2014/main" id="{9F0E9DEA-98DF-4398-8167-A6530540C6C5}"/>
                  </a:ext>
                </a:extLst>
              </p:cNvPr>
              <p:cNvSpPr/>
              <p:nvPr/>
            </p:nvSpPr>
            <p:spPr>
              <a:xfrm>
                <a:off x="2668947" y="3337479"/>
                <a:ext cx="160220" cy="1602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" name="Elipse 35">
                <a:extLst>
                  <a:ext uri="{FF2B5EF4-FFF2-40B4-BE49-F238E27FC236}">
                    <a16:creationId xmlns:a16="http://schemas.microsoft.com/office/drawing/2014/main" id="{83CF9CAA-13AA-47DF-971C-9DCEA0F7E743}"/>
                  </a:ext>
                </a:extLst>
              </p:cNvPr>
              <p:cNvSpPr/>
              <p:nvPr/>
            </p:nvSpPr>
            <p:spPr>
              <a:xfrm>
                <a:off x="4027220" y="3331618"/>
                <a:ext cx="160220" cy="1602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" name="Elipse 36">
                <a:extLst>
                  <a:ext uri="{FF2B5EF4-FFF2-40B4-BE49-F238E27FC236}">
                    <a16:creationId xmlns:a16="http://schemas.microsoft.com/office/drawing/2014/main" id="{EBE04100-9AB4-4BC8-AFB4-786308F6BB02}"/>
                  </a:ext>
                </a:extLst>
              </p:cNvPr>
              <p:cNvSpPr/>
              <p:nvPr/>
            </p:nvSpPr>
            <p:spPr>
              <a:xfrm>
                <a:off x="5445866" y="3343275"/>
                <a:ext cx="160220" cy="1602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V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419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63" name="Rectángulo: esquinas redondeadas 62">
            <a:extLst>
              <a:ext uri="{FF2B5EF4-FFF2-40B4-BE49-F238E27FC236}">
                <a16:creationId xmlns:a16="http://schemas.microsoft.com/office/drawing/2014/main" id="{F5F7DBEC-61E1-4FC3-B57B-1BEA15B44E13}"/>
              </a:ext>
            </a:extLst>
          </p:cNvPr>
          <p:cNvSpPr/>
          <p:nvPr/>
        </p:nvSpPr>
        <p:spPr bwMode="auto">
          <a:xfrm rot="16200000" flipH="1">
            <a:off x="2848637" y="3661952"/>
            <a:ext cx="1212441" cy="2116821"/>
          </a:xfrm>
          <a:prstGeom prst="roundRect">
            <a:avLst>
              <a:gd name="adj" fmla="val 6379"/>
            </a:avLst>
          </a:prstGeom>
          <a:solidFill>
            <a:srgbClr val="ED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Rectángulo: esquinas redondeadas 64">
            <a:extLst>
              <a:ext uri="{FF2B5EF4-FFF2-40B4-BE49-F238E27FC236}">
                <a16:creationId xmlns:a16="http://schemas.microsoft.com/office/drawing/2014/main" id="{912502E2-C6F4-4EE8-831C-C849A6C79B21}"/>
              </a:ext>
            </a:extLst>
          </p:cNvPr>
          <p:cNvSpPr/>
          <p:nvPr/>
        </p:nvSpPr>
        <p:spPr bwMode="auto">
          <a:xfrm rot="16200000" flipH="1">
            <a:off x="3082261" y="3895576"/>
            <a:ext cx="757536" cy="2104479"/>
          </a:xfrm>
          <a:prstGeom prst="roundRect">
            <a:avLst>
              <a:gd name="adj" fmla="val 63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Elipse 68">
            <a:extLst>
              <a:ext uri="{FF2B5EF4-FFF2-40B4-BE49-F238E27FC236}">
                <a16:creationId xmlns:a16="http://schemas.microsoft.com/office/drawing/2014/main" id="{1898FDE9-73E5-4A2D-9EA9-E30ABF371107}"/>
              </a:ext>
            </a:extLst>
          </p:cNvPr>
          <p:cNvSpPr/>
          <p:nvPr/>
        </p:nvSpPr>
        <p:spPr bwMode="auto">
          <a:xfrm>
            <a:off x="8238199" y="3683037"/>
            <a:ext cx="177422" cy="20063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Rectángulo: esquinas redondeadas 71">
            <a:extLst>
              <a:ext uri="{FF2B5EF4-FFF2-40B4-BE49-F238E27FC236}">
                <a16:creationId xmlns:a16="http://schemas.microsoft.com/office/drawing/2014/main" id="{DD8FBFDE-5C1D-4C9B-ADD7-AFC1A53C9E73}"/>
              </a:ext>
            </a:extLst>
          </p:cNvPr>
          <p:cNvSpPr/>
          <p:nvPr/>
        </p:nvSpPr>
        <p:spPr bwMode="auto">
          <a:xfrm rot="16200000" flipH="1">
            <a:off x="6083543" y="3443814"/>
            <a:ext cx="904121" cy="2314825"/>
          </a:xfrm>
          <a:prstGeom prst="roundRect">
            <a:avLst>
              <a:gd name="adj" fmla="val 6379"/>
            </a:avLst>
          </a:prstGeom>
          <a:solidFill>
            <a:srgbClr val="ED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Rectángulo: esquinas redondeadas 73">
            <a:extLst>
              <a:ext uri="{FF2B5EF4-FFF2-40B4-BE49-F238E27FC236}">
                <a16:creationId xmlns:a16="http://schemas.microsoft.com/office/drawing/2014/main" id="{7E15C1D8-EB0B-4185-8137-1865BB51DCB6}"/>
              </a:ext>
            </a:extLst>
          </p:cNvPr>
          <p:cNvSpPr/>
          <p:nvPr/>
        </p:nvSpPr>
        <p:spPr bwMode="auto">
          <a:xfrm rot="16200000" flipH="1">
            <a:off x="6141885" y="3798677"/>
            <a:ext cx="739322" cy="2314827"/>
          </a:xfrm>
          <a:prstGeom prst="roundRect">
            <a:avLst>
              <a:gd name="adj" fmla="val 63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D64F4619-93AE-4DFC-9996-2E87E1F4276B}"/>
              </a:ext>
            </a:extLst>
          </p:cNvPr>
          <p:cNvSpPr txBox="1">
            <a:spLocks/>
          </p:cNvSpPr>
          <p:nvPr/>
        </p:nvSpPr>
        <p:spPr bwMode="auto">
          <a:xfrm>
            <a:off x="3898424" y="2136939"/>
            <a:ext cx="20164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419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Inscripciones</a:t>
            </a:r>
          </a:p>
          <a:p>
            <a:pPr lvl="0" algn="ctr">
              <a:defRPr/>
            </a:pPr>
            <a:endParaRPr lang="es-419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85" name="Rectángulo: esquinas redondeadas 84">
            <a:extLst>
              <a:ext uri="{FF2B5EF4-FFF2-40B4-BE49-F238E27FC236}">
                <a16:creationId xmlns:a16="http://schemas.microsoft.com/office/drawing/2014/main" id="{93418468-BC0B-4C7C-8C97-E360D244C90A}"/>
              </a:ext>
            </a:extLst>
          </p:cNvPr>
          <p:cNvSpPr/>
          <p:nvPr/>
        </p:nvSpPr>
        <p:spPr bwMode="auto">
          <a:xfrm rot="16200000" flipH="1">
            <a:off x="7791378" y="1246128"/>
            <a:ext cx="950913" cy="2110634"/>
          </a:xfrm>
          <a:prstGeom prst="roundRect">
            <a:avLst>
              <a:gd name="adj" fmla="val 63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419" sz="102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72EF269E-4A58-4A0A-B6AA-DB270763058E}"/>
              </a:ext>
            </a:extLst>
          </p:cNvPr>
          <p:cNvSpPr txBox="1">
            <a:spLocks/>
          </p:cNvSpPr>
          <p:nvPr/>
        </p:nvSpPr>
        <p:spPr bwMode="auto">
          <a:xfrm>
            <a:off x="2277568" y="4632922"/>
            <a:ext cx="18664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419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Divulgación y Capacitación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6BD7A8C9-0CE6-4C75-924B-FE092864EE29}"/>
              </a:ext>
            </a:extLst>
          </p:cNvPr>
          <p:cNvSpPr txBox="1">
            <a:spLocks/>
          </p:cNvSpPr>
          <p:nvPr/>
        </p:nvSpPr>
        <p:spPr bwMode="auto">
          <a:xfrm>
            <a:off x="7103580" y="2090773"/>
            <a:ext cx="24466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419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Listas de Elegibles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C93CFD1B-8292-4A3D-B920-90E91F583601}"/>
              </a:ext>
            </a:extLst>
          </p:cNvPr>
          <p:cNvSpPr txBox="1">
            <a:spLocks/>
          </p:cNvSpPr>
          <p:nvPr/>
        </p:nvSpPr>
        <p:spPr bwMode="auto">
          <a:xfrm>
            <a:off x="5495935" y="4788301"/>
            <a:ext cx="21966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419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Pruebas Escritas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433C88F-480A-4C60-8831-FEF0183EFE7D}"/>
              </a:ext>
            </a:extLst>
          </p:cNvPr>
          <p:cNvSpPr/>
          <p:nvPr/>
        </p:nvSpPr>
        <p:spPr>
          <a:xfrm>
            <a:off x="1109793" y="2694436"/>
            <a:ext cx="1850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Septiembre 2023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Modalidad Ascenso e Ingreso Ley 1960 de 2019</a:t>
            </a:r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309A1BD5-F26D-4C92-A8C7-E80A2308E918}"/>
              </a:ext>
            </a:extLst>
          </p:cNvPr>
          <p:cNvSpPr/>
          <p:nvPr/>
        </p:nvSpPr>
        <p:spPr>
          <a:xfrm>
            <a:off x="7668960" y="2966402"/>
            <a:ext cx="21106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Final 2024</a:t>
            </a:r>
          </a:p>
        </p:txBody>
      </p:sp>
      <p:sp>
        <p:nvSpPr>
          <p:cNvPr id="86" name="Rectángulo 85">
            <a:extLst>
              <a:ext uri="{FF2B5EF4-FFF2-40B4-BE49-F238E27FC236}">
                <a16:creationId xmlns:a16="http://schemas.microsoft.com/office/drawing/2014/main" id="{4117A733-129C-4630-88F3-5EEB22C192AA}"/>
              </a:ext>
            </a:extLst>
          </p:cNvPr>
          <p:cNvSpPr/>
          <p:nvPr/>
        </p:nvSpPr>
        <p:spPr>
          <a:xfrm>
            <a:off x="5582377" y="4245932"/>
            <a:ext cx="242186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1050" dirty="0"/>
              <a:t>Mayo – Junio 2024</a:t>
            </a:r>
            <a:endParaRPr lang="es-ES" sz="1050" dirty="0"/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E1DE7BC2-E34B-446E-B148-B1147DF548AF}"/>
              </a:ext>
            </a:extLst>
          </p:cNvPr>
          <p:cNvSpPr/>
          <p:nvPr/>
        </p:nvSpPr>
        <p:spPr>
          <a:xfrm>
            <a:off x="4168170" y="2989252"/>
            <a:ext cx="155886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Noviembre 2023</a:t>
            </a:r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45F0A140-F836-47DD-96F2-FF7BC1F8C320}"/>
              </a:ext>
            </a:extLst>
          </p:cNvPr>
          <p:cNvSpPr/>
          <p:nvPr/>
        </p:nvSpPr>
        <p:spPr>
          <a:xfrm>
            <a:off x="2615727" y="4194569"/>
            <a:ext cx="185054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ES" sz="1050" dirty="0"/>
              <a:t>Octubre 2023</a:t>
            </a:r>
          </a:p>
        </p:txBody>
      </p:sp>
      <p:pic>
        <p:nvPicPr>
          <p:cNvPr id="3" name="Gráfico 2" descr="Marketing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8B81D5B-0073-47CE-90E1-5D2E3F65CB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45166" y="4678022"/>
            <a:ext cx="556133" cy="556133"/>
          </a:xfrm>
          <a:prstGeom prst="rect">
            <a:avLst/>
          </a:prstGeom>
        </p:spPr>
      </p:pic>
      <p:pic>
        <p:nvPicPr>
          <p:cNvPr id="6" name="Gráfico 5" descr="Reproducir">
            <a:hlinkClick r:id="" action="ppaction://noaction"/>
            <a:extLst>
              <a:ext uri="{FF2B5EF4-FFF2-40B4-BE49-F238E27FC236}">
                <a16:creationId xmlns:a16="http://schemas.microsoft.com/office/drawing/2014/main" id="{A2D2CF0A-5E22-4976-B3D7-1B15C038B9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52162" y="5249325"/>
            <a:ext cx="435961" cy="43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1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ACE53780-55E3-451F-B6AA-FADE55C26CB4}"/>
              </a:ext>
            </a:extLst>
          </p:cNvPr>
          <p:cNvGrpSpPr/>
          <p:nvPr/>
        </p:nvGrpSpPr>
        <p:grpSpPr>
          <a:xfrm>
            <a:off x="1919315" y="472218"/>
            <a:ext cx="9965959" cy="1469401"/>
            <a:chOff x="2032251" y="479209"/>
            <a:chExt cx="9965959" cy="1469401"/>
          </a:xfrm>
        </p:grpSpPr>
        <p:cxnSp>
          <p:nvCxnSpPr>
            <p:cNvPr id="21" name="Conector recto 20">
              <a:extLst>
                <a:ext uri="{FF2B5EF4-FFF2-40B4-BE49-F238E27FC236}">
                  <a16:creationId xmlns:a16="http://schemas.microsoft.com/office/drawing/2014/main" id="{BD6ADF74-C898-41AE-8344-3E773F29125B}"/>
                </a:ext>
              </a:extLst>
            </p:cNvPr>
            <p:cNvCxnSpPr>
              <a:cxnSpLocks/>
            </p:cNvCxnSpPr>
            <p:nvPr/>
          </p:nvCxnSpPr>
          <p:spPr>
            <a:xfrm>
              <a:off x="7601503" y="1136965"/>
              <a:ext cx="4396707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0C09D62D-FC78-4AE5-A2EE-7442D4F7615A}"/>
                </a:ext>
              </a:extLst>
            </p:cNvPr>
            <p:cNvSpPr/>
            <p:nvPr/>
          </p:nvSpPr>
          <p:spPr>
            <a:xfrm>
              <a:off x="7601503" y="479209"/>
              <a:ext cx="4396707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sz="3000" b="1" dirty="0">
                  <a:ln w="0"/>
                  <a:solidFill>
                    <a:srgbClr val="4472C4"/>
                  </a:solidFill>
                  <a:effectLst>
                    <a:outerShdw sx="1000" sy="1000" algn="ctr" rotWithShape="0">
                      <a:srgbClr val="6E747A"/>
                    </a:outerShdw>
                  </a:effectLst>
                  <a:latin typeface="Calibri"/>
                  <a:cs typeface="Arial" charset="0"/>
                </a:rPr>
                <a:t>Divulgación y Capacitación</a:t>
              </a:r>
              <a:endParaRPr lang="es-MX" sz="3000" b="1" dirty="0">
                <a:ln w="0"/>
                <a:solidFill>
                  <a:srgbClr val="4472C4"/>
                </a:solidFill>
                <a:effectLst>
                  <a:outerShdw sx="1000" sy="1000" algn="ctr" rotWithShape="0">
                    <a:srgbClr val="6E747A"/>
                  </a:outerShdw>
                </a:effectLst>
                <a:latin typeface="Calibri"/>
                <a:cs typeface="Arial" charset="0"/>
              </a:endParaRPr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D8FC5E13-DB2B-407F-9C32-C807C5184217}"/>
                </a:ext>
              </a:extLst>
            </p:cNvPr>
            <p:cNvSpPr/>
            <p:nvPr/>
          </p:nvSpPr>
          <p:spPr>
            <a:xfrm>
              <a:off x="6926989" y="1070047"/>
              <a:ext cx="822664" cy="14371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_tradn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3104CD4E-3F2D-44AC-8D8C-20A8CC2922A7}"/>
                </a:ext>
              </a:extLst>
            </p:cNvPr>
            <p:cNvSpPr/>
            <p:nvPr/>
          </p:nvSpPr>
          <p:spPr>
            <a:xfrm>
              <a:off x="2032251" y="1517723"/>
              <a:ext cx="7984671" cy="43088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2200" b="1" i="0" u="sng" strike="noStrike" kern="1200" cap="none" spc="0" normalizeH="0" baseline="0" noProof="0" dirty="0">
                <a:ln w="0"/>
                <a:solidFill>
                  <a:srgbClr val="DC3752"/>
                </a:solidFill>
                <a:effectLst>
                  <a:outerShdw sx="1000" sy="1000" algn="ctr" rotWithShape="0">
                    <a:srgbClr val="6E747A"/>
                  </a:outerShdw>
                </a:effectLst>
                <a:uLnTx/>
                <a:uFillTx/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sp>
        <p:nvSpPr>
          <p:cNvPr id="15" name="1 Marcador de número de diapositiva">
            <a:extLst>
              <a:ext uri="{FF2B5EF4-FFF2-40B4-BE49-F238E27FC236}">
                <a16:creationId xmlns:a16="http://schemas.microsoft.com/office/drawing/2014/main" id="{2A25C544-AFD6-455D-8A6D-FEDAA73A763A}"/>
              </a:ext>
            </a:extLst>
          </p:cNvPr>
          <p:cNvSpPr txBox="1">
            <a:spLocks noChangeAspect="1"/>
          </p:cNvSpPr>
          <p:nvPr/>
        </p:nvSpPr>
        <p:spPr>
          <a:xfrm>
            <a:off x="9353555" y="6172201"/>
            <a:ext cx="2434568" cy="471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F029C6-BB99-4E94-B38F-E35C63D763A0}" type="slidenum">
              <a:rPr kumimoji="0" lang="es-ES" sz="3600" b="0" i="0" u="none" strike="noStrike" kern="1200" cap="none" spc="0" normalizeH="0" baseline="0" noProof="0" smtClean="0">
                <a:ln>
                  <a:noFill/>
                </a:ln>
                <a:solidFill>
                  <a:srgbClr val="F4F3F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srgbClr val="F4F3F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025EE0D-DD8C-4DCD-881F-4B3250CD2463}"/>
              </a:ext>
            </a:extLst>
          </p:cNvPr>
          <p:cNvSpPr txBox="1"/>
          <p:nvPr/>
        </p:nvSpPr>
        <p:spPr>
          <a:xfrm>
            <a:off x="4225967" y="6536697"/>
            <a:ext cx="4231287" cy="253916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914400" marR="0" lvl="2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0" i="0" u="none" strike="noStrike" kern="1200" cap="none" spc="300" normalizeH="0" baseline="0" noProof="0" dirty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Proceso de Selección AEROCIVIL</a:t>
            </a:r>
            <a:endParaRPr kumimoji="0" lang="es-ES_tradnl" sz="1050" b="0" i="0" u="none" strike="noStrike" kern="1200" cap="none" spc="30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1A65CDCA-777E-45F0-A8D3-B384B9E50EEB}"/>
              </a:ext>
            </a:extLst>
          </p:cNvPr>
          <p:cNvSpPr/>
          <p:nvPr/>
        </p:nvSpPr>
        <p:spPr>
          <a:xfrm>
            <a:off x="1890723" y="1545043"/>
            <a:ext cx="647700" cy="576263"/>
          </a:xfrm>
          <a:prstGeom prst="ellipse">
            <a:avLst/>
          </a:prstGeom>
          <a:solidFill>
            <a:srgbClr val="DC37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D79E08D-49B8-4BBC-B5DB-D09BB7834FA5}"/>
              </a:ext>
            </a:extLst>
          </p:cNvPr>
          <p:cNvSpPr/>
          <p:nvPr/>
        </p:nvSpPr>
        <p:spPr>
          <a:xfrm>
            <a:off x="2550349" y="1552327"/>
            <a:ext cx="406895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Realizar acompañamiento a las áreas de la Aeronáutica Civil, con el fin de capacitar a los servidores de carrera y colaboradores en cuanto al proceso de inscripción e identificación de empleos del Proceso de Selección.</a:t>
            </a:r>
          </a:p>
        </p:txBody>
      </p:sp>
      <p:sp>
        <p:nvSpPr>
          <p:cNvPr id="18" name="Flecha: cheurón 17">
            <a:extLst>
              <a:ext uri="{FF2B5EF4-FFF2-40B4-BE49-F238E27FC236}">
                <a16:creationId xmlns:a16="http://schemas.microsoft.com/office/drawing/2014/main" id="{CEB3820A-CA22-4BC0-9306-ABE66BC520B3}"/>
              </a:ext>
            </a:extLst>
          </p:cNvPr>
          <p:cNvSpPr/>
          <p:nvPr/>
        </p:nvSpPr>
        <p:spPr>
          <a:xfrm>
            <a:off x="2111790" y="1662494"/>
            <a:ext cx="228188" cy="327820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518F97FA-0A22-4851-B451-17EF402CCDCC}"/>
              </a:ext>
            </a:extLst>
          </p:cNvPr>
          <p:cNvSpPr/>
          <p:nvPr/>
        </p:nvSpPr>
        <p:spPr>
          <a:xfrm>
            <a:off x="4086246" y="3469095"/>
            <a:ext cx="647700" cy="576263"/>
          </a:xfrm>
          <a:prstGeom prst="ellipse">
            <a:avLst/>
          </a:prstGeom>
          <a:solidFill>
            <a:srgbClr val="DC37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EBF72FA-6C8B-4420-9532-B53E98215A03}"/>
              </a:ext>
            </a:extLst>
          </p:cNvPr>
          <p:cNvSpPr/>
          <p:nvPr/>
        </p:nvSpPr>
        <p:spPr>
          <a:xfrm>
            <a:off x="4745872" y="3476379"/>
            <a:ext cx="406895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Apoyar la familiarización con el aplicativo SIMO: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ES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Registro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ES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Cargue de documentos (Educación, Experiencia y otros)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ES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Consulta OPEC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ES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Selección de empleo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ES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Validación de la información registrada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ES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Pagos de derechos de participación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ES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Inscripción</a:t>
            </a:r>
          </a:p>
        </p:txBody>
      </p:sp>
      <p:sp>
        <p:nvSpPr>
          <p:cNvPr id="24" name="Flecha: cheurón 23">
            <a:extLst>
              <a:ext uri="{FF2B5EF4-FFF2-40B4-BE49-F238E27FC236}">
                <a16:creationId xmlns:a16="http://schemas.microsoft.com/office/drawing/2014/main" id="{3B8E434C-7563-4045-8C39-B35A6F893F93}"/>
              </a:ext>
            </a:extLst>
          </p:cNvPr>
          <p:cNvSpPr/>
          <p:nvPr/>
        </p:nvSpPr>
        <p:spPr>
          <a:xfrm>
            <a:off x="4307313" y="3586546"/>
            <a:ext cx="228188" cy="327820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1411583-46F4-4F0D-9DC6-DE9643AAD0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05" y="3268812"/>
            <a:ext cx="3319356" cy="2873056"/>
          </a:xfrm>
          <a:prstGeom prst="rect">
            <a:avLst/>
          </a:prstGeom>
        </p:spPr>
      </p:pic>
      <p:pic>
        <p:nvPicPr>
          <p:cNvPr id="5" name="Gráfico 4" descr="Volver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F1D46DD-25A4-4C06-90B2-470432FE3D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788316" y="470534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53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uadroTexto 3">
            <a:extLst>
              <a:ext uri="{FF2B5EF4-FFF2-40B4-BE49-F238E27FC236}">
                <a16:creationId xmlns:a16="http://schemas.microsoft.com/office/drawing/2014/main" id="{AD05BD1B-E215-42C2-AA27-BDEA6FDC5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6013" y="6215063"/>
            <a:ext cx="7318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CO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  <a:cs typeface="Arial" panose="020B0604020202020204" pitchFamily="34" charset="0"/>
              </a:rPr>
              <a:t>11</a:t>
            </a:r>
            <a:endParaRPr kumimoji="0" lang="es-MX" altLang="es-CO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31747" name="Imagen 12">
            <a:extLst>
              <a:ext uri="{FF2B5EF4-FFF2-40B4-BE49-F238E27FC236}">
                <a16:creationId xmlns:a16="http://schemas.microsoft.com/office/drawing/2014/main" id="{679316D3-515B-4073-9FF9-5D5EE228B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6350"/>
            <a:ext cx="220027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48" name="Agrupar 104">
            <a:extLst>
              <a:ext uri="{FF2B5EF4-FFF2-40B4-BE49-F238E27FC236}">
                <a16:creationId xmlns:a16="http://schemas.microsoft.com/office/drawing/2014/main" id="{8263B127-364A-4900-B089-9EAD8D0D9C65}"/>
              </a:ext>
            </a:extLst>
          </p:cNvPr>
          <p:cNvGrpSpPr>
            <a:grpSpLocks/>
          </p:cNvGrpSpPr>
          <p:nvPr/>
        </p:nvGrpSpPr>
        <p:grpSpPr bwMode="auto">
          <a:xfrm>
            <a:off x="6557211" y="516105"/>
            <a:ext cx="5318877" cy="623720"/>
            <a:chOff x="-54401" y="1729654"/>
            <a:chExt cx="5318329" cy="447458"/>
          </a:xfrm>
        </p:grpSpPr>
        <p:sp>
          <p:nvSpPr>
            <p:cNvPr id="31780" name="CuadroTexto 15">
              <a:extLst>
                <a:ext uri="{FF2B5EF4-FFF2-40B4-BE49-F238E27FC236}">
                  <a16:creationId xmlns:a16="http://schemas.microsoft.com/office/drawing/2014/main" id="{1D6609AF-4D1D-4E33-8694-5407C98B8C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87" y="1729654"/>
              <a:ext cx="4940908" cy="419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altLang="es-CO" b="1" dirty="0">
                  <a:solidFill>
                    <a:srgbClr val="5B9BD5"/>
                  </a:solidFill>
                  <a:latin typeface="Arial Black" panose="020B0A04020102020204" pitchFamily="34" charset="0"/>
                  <a:ea typeface="+mn-ea"/>
                </a:rPr>
                <a:t>Acciones afirmativas</a:t>
              </a:r>
              <a:endParaRPr lang="es-ES_tradnl" altLang="es-CO" b="1" dirty="0">
                <a:solidFill>
                  <a:srgbClr val="5B9BD5"/>
                </a:solidFill>
                <a:latin typeface="Arial Black" panose="020B0A04020102020204" pitchFamily="34" charset="0"/>
                <a:ea typeface="+mn-ea"/>
              </a:endParaRPr>
            </a:p>
          </p:txBody>
        </p:sp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F235F583-3A3C-4EC8-8E8D-FA425EDE4E5C}"/>
                </a:ext>
              </a:extLst>
            </p:cNvPr>
            <p:cNvCxnSpPr>
              <a:cxnSpLocks/>
            </p:cNvCxnSpPr>
            <p:nvPr/>
          </p:nvCxnSpPr>
          <p:spPr>
            <a:xfrm>
              <a:off x="-54401" y="2177112"/>
              <a:ext cx="531832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751" name="Imagen 10">
            <a:extLst>
              <a:ext uri="{FF2B5EF4-FFF2-40B4-BE49-F238E27FC236}">
                <a16:creationId xmlns:a16="http://schemas.microsoft.com/office/drawing/2014/main" id="{C44289F3-4182-4A69-9ADD-5E8A766BC2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38" y="3670300"/>
            <a:ext cx="4651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Imagen 67">
            <a:extLst>
              <a:ext uri="{FF2B5EF4-FFF2-40B4-BE49-F238E27FC236}">
                <a16:creationId xmlns:a16="http://schemas.microsoft.com/office/drawing/2014/main" id="{B5B0E2F0-EA1A-45D5-BCCF-0A6EDCE7A9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4981575"/>
            <a:ext cx="55721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Imagen 12">
            <a:extLst>
              <a:ext uri="{FF2B5EF4-FFF2-40B4-BE49-F238E27FC236}">
                <a16:creationId xmlns:a16="http://schemas.microsoft.com/office/drawing/2014/main" id="{B385D182-D2D2-4664-AA85-B70260831E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425" y="2303463"/>
            <a:ext cx="511175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54" name="Grupo 69">
            <a:extLst>
              <a:ext uri="{FF2B5EF4-FFF2-40B4-BE49-F238E27FC236}">
                <a16:creationId xmlns:a16="http://schemas.microsoft.com/office/drawing/2014/main" id="{DD56510C-EEAA-49DE-BAF4-C32E26A6FCCD}"/>
              </a:ext>
            </a:extLst>
          </p:cNvPr>
          <p:cNvGrpSpPr>
            <a:grpSpLocks/>
          </p:cNvGrpSpPr>
          <p:nvPr/>
        </p:nvGrpSpPr>
        <p:grpSpPr bwMode="auto">
          <a:xfrm>
            <a:off x="7372350" y="3659188"/>
            <a:ext cx="696913" cy="492125"/>
            <a:chOff x="551384" y="1844824"/>
            <a:chExt cx="697379" cy="492814"/>
          </a:xfrm>
        </p:grpSpPr>
        <p:pic>
          <p:nvPicPr>
            <p:cNvPr id="31778" name="Imagen 70">
              <a:extLst>
                <a:ext uri="{FF2B5EF4-FFF2-40B4-BE49-F238E27FC236}">
                  <a16:creationId xmlns:a16="http://schemas.microsoft.com/office/drawing/2014/main" id="{700A4EFF-0D20-4EF1-9D8D-3B44EE407E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384" y="1844824"/>
              <a:ext cx="464334" cy="464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3" name="Conector recto 82">
              <a:extLst>
                <a:ext uri="{FF2B5EF4-FFF2-40B4-BE49-F238E27FC236}">
                  <a16:creationId xmlns:a16="http://schemas.microsoft.com/office/drawing/2014/main" id="{286A166F-2F93-47CC-A755-31F6D986EFC3}"/>
                </a:ext>
              </a:extLst>
            </p:cNvPr>
            <p:cNvCxnSpPr/>
            <p:nvPr/>
          </p:nvCxnSpPr>
          <p:spPr>
            <a:xfrm>
              <a:off x="1248763" y="1844824"/>
              <a:ext cx="0" cy="4928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755" name="Imagen 15">
            <a:extLst>
              <a:ext uri="{FF2B5EF4-FFF2-40B4-BE49-F238E27FC236}">
                <a16:creationId xmlns:a16="http://schemas.microsoft.com/office/drawing/2014/main" id="{D32776FD-4997-4BD7-8712-F4B689E7A26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13" y="5022850"/>
            <a:ext cx="4222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Elipse 74">
            <a:extLst>
              <a:ext uri="{FF2B5EF4-FFF2-40B4-BE49-F238E27FC236}">
                <a16:creationId xmlns:a16="http://schemas.microsoft.com/office/drawing/2014/main" id="{C942FFE3-1843-4059-849A-3E273D2A2945}"/>
              </a:ext>
            </a:extLst>
          </p:cNvPr>
          <p:cNvSpPr/>
          <p:nvPr/>
        </p:nvSpPr>
        <p:spPr>
          <a:xfrm>
            <a:off x="1076325" y="3173821"/>
            <a:ext cx="647700" cy="576263"/>
          </a:xfrm>
          <a:prstGeom prst="ellipse">
            <a:avLst/>
          </a:prstGeom>
          <a:solidFill>
            <a:srgbClr val="DC37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Rectángulo 76">
            <a:extLst>
              <a:ext uri="{FF2B5EF4-FFF2-40B4-BE49-F238E27FC236}">
                <a16:creationId xmlns:a16="http://schemas.microsoft.com/office/drawing/2014/main" id="{C385224B-04E2-4FF4-B3C2-045CA8B0B9D2}"/>
              </a:ext>
            </a:extLst>
          </p:cNvPr>
          <p:cNvSpPr/>
          <p:nvPr/>
        </p:nvSpPr>
        <p:spPr>
          <a:xfrm>
            <a:off x="1735951" y="3181105"/>
            <a:ext cx="800812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De conformidad con lo establecido en los Parágrafos 1, 2 y 3 del Artículo 2.2.5.3.2 la entidad deberá adelantar acciones afirmativas en el siguiente orden de protección: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 sz="1600" dirty="0">
              <a:ln w="0"/>
              <a:effectLst>
                <a:outerShdw sx="1000" sy="1000" algn="ctr" rotWithShape="0">
                  <a:srgbClr val="6E747A"/>
                </a:outerShdw>
              </a:effectLst>
              <a:latin typeface="Arial" charset="0"/>
              <a:ea typeface="Arial" charset="0"/>
              <a:cs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1. Enfermedad catastrófica o algún tipo de discapacidad.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2. Acreditar la condición de padre o madre cabeza de familia en los términos señalados en las normas vigentes y la jurisprudencia sobre la materia.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3. Ostentar la condición de </a:t>
            </a:r>
            <a:r>
              <a:rPr lang="es-MX" sz="1600" dirty="0" err="1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prepensionados</a:t>
            </a:r>
            <a:r>
              <a:rPr lang="es-MX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 en los términos señalados en las normas vigentes y la jurisprudencia sobre la materia.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dirty="0">
                <a:ln w="0"/>
                <a:effectLst>
                  <a:outerShdw sx="1000" sy="1000" algn="ctr" rotWithShape="0">
                    <a:srgbClr val="6E747A"/>
                  </a:outerShdw>
                </a:effectLst>
                <a:latin typeface="Arial" charset="0"/>
                <a:ea typeface="Arial" charset="0"/>
                <a:cs typeface="Arial" charset="0"/>
              </a:rPr>
              <a:t>4. Tener la condición de empleado amparado con fuero sindical.</a:t>
            </a:r>
          </a:p>
        </p:txBody>
      </p:sp>
      <p:sp>
        <p:nvSpPr>
          <p:cNvPr id="3" name="Bocadillo: rectángulo 2">
            <a:extLst>
              <a:ext uri="{FF2B5EF4-FFF2-40B4-BE49-F238E27FC236}">
                <a16:creationId xmlns:a16="http://schemas.microsoft.com/office/drawing/2014/main" id="{899BCBCA-E6B4-48D8-8890-F2F275DA3E9E}"/>
              </a:ext>
            </a:extLst>
          </p:cNvPr>
          <p:cNvSpPr/>
          <p:nvPr/>
        </p:nvSpPr>
        <p:spPr>
          <a:xfrm>
            <a:off x="1901825" y="1692275"/>
            <a:ext cx="4068958" cy="1130300"/>
          </a:xfrm>
          <a:prstGeom prst="wedgeRectCallou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774" name="CuadroTexto 3">
            <a:extLst>
              <a:ext uri="{FF2B5EF4-FFF2-40B4-BE49-F238E27FC236}">
                <a16:creationId xmlns:a16="http://schemas.microsoft.com/office/drawing/2014/main" id="{A0204D0F-83CC-45D1-A337-8890CAC5A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6739" y="1927459"/>
            <a:ext cx="37522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s-MX" altLang="es-CO" sz="1800" dirty="0">
                <a:solidFill>
                  <a:prstClr val="black"/>
                </a:solidFill>
                <a:latin typeface="Arial Black" panose="020B0A04020102020204" pitchFamily="34" charset="0"/>
              </a:rPr>
              <a:t>Decreto 1083 2015</a:t>
            </a:r>
            <a:endParaRPr kumimoji="0" lang="es-CO" altLang="es-C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54BC464C-6ABF-4781-9E40-F7BE02B2AA08}"/>
              </a:ext>
            </a:extLst>
          </p:cNvPr>
          <p:cNvSpPr txBox="1"/>
          <p:nvPr/>
        </p:nvSpPr>
        <p:spPr>
          <a:xfrm>
            <a:off x="3852875" y="6543677"/>
            <a:ext cx="4231287" cy="253916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914400" marR="0" lvl="2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0" i="0" u="none" strike="noStrike" kern="1200" cap="none" spc="300" normalizeH="0" baseline="0" noProof="0" dirty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Proceso de Selección AEROCIVIL</a:t>
            </a:r>
            <a:endParaRPr kumimoji="0" lang="es-ES_tradnl" sz="1050" b="0" i="0" u="none" strike="noStrike" kern="1200" cap="none" spc="30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lecha: cheurón 1">
            <a:extLst>
              <a:ext uri="{FF2B5EF4-FFF2-40B4-BE49-F238E27FC236}">
                <a16:creationId xmlns:a16="http://schemas.microsoft.com/office/drawing/2014/main" id="{8A5EDCF7-BA7B-4C43-B837-E8C69346C03D}"/>
              </a:ext>
            </a:extLst>
          </p:cNvPr>
          <p:cNvSpPr/>
          <p:nvPr/>
        </p:nvSpPr>
        <p:spPr>
          <a:xfrm>
            <a:off x="1297392" y="3291272"/>
            <a:ext cx="228188" cy="327820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14F90F68-F1EE-4524-BFEC-936CEA0C4F0F}"/>
              </a:ext>
            </a:extLst>
          </p:cNvPr>
          <p:cNvSpPr/>
          <p:nvPr/>
        </p:nvSpPr>
        <p:spPr>
          <a:xfrm>
            <a:off x="6036963" y="1100878"/>
            <a:ext cx="717691" cy="1437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6" name="Gráfico 25" descr="Fin">
            <a:hlinkClick r:id="" action="ppaction://hlinkshowjump?jump=lastslide"/>
            <a:extLst>
              <a:ext uri="{FF2B5EF4-FFF2-40B4-BE49-F238E27FC236}">
                <a16:creationId xmlns:a16="http://schemas.microsoft.com/office/drawing/2014/main" id="{3D5DE0D9-ACC0-4BE3-B2AC-D02CB1D2324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440950" y="5223669"/>
            <a:ext cx="401961" cy="40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869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 Marcador de número de diapositiva">
            <a:extLst>
              <a:ext uri="{FF2B5EF4-FFF2-40B4-BE49-F238E27FC236}">
                <a16:creationId xmlns:a16="http://schemas.microsoft.com/office/drawing/2014/main" id="{2A25C544-AFD6-455D-8A6D-FEDAA73A763A}"/>
              </a:ext>
            </a:extLst>
          </p:cNvPr>
          <p:cNvSpPr txBox="1">
            <a:spLocks noChangeAspect="1"/>
          </p:cNvSpPr>
          <p:nvPr/>
        </p:nvSpPr>
        <p:spPr>
          <a:xfrm>
            <a:off x="9353555" y="6172201"/>
            <a:ext cx="2434568" cy="471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F029C6-BB99-4E94-B38F-E35C63D763A0}" type="slidenum">
              <a:rPr kumimoji="0" lang="es-ES" sz="3600" b="0" i="0" u="none" strike="noStrike" kern="1200" cap="none" spc="0" normalizeH="0" baseline="0" noProof="0" smtClean="0">
                <a:ln>
                  <a:noFill/>
                </a:ln>
                <a:solidFill>
                  <a:srgbClr val="F4F3F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ES" sz="3600" b="0" i="0" u="none" strike="noStrike" kern="1200" cap="none" spc="0" normalizeH="0" baseline="0" noProof="0">
              <a:ln>
                <a:noFill/>
              </a:ln>
              <a:solidFill>
                <a:srgbClr val="F4F3F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025EE0D-DD8C-4DCD-881F-4B3250CD2463}"/>
              </a:ext>
            </a:extLst>
          </p:cNvPr>
          <p:cNvSpPr txBox="1"/>
          <p:nvPr/>
        </p:nvSpPr>
        <p:spPr>
          <a:xfrm>
            <a:off x="4225967" y="6536697"/>
            <a:ext cx="4231287" cy="253916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914400" marR="0" lvl="2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0" i="0" u="none" strike="noStrike" kern="1200" cap="none" spc="300" normalizeH="0" baseline="0" noProof="0" dirty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Proceso de Selección AEROCIVIL</a:t>
            </a:r>
            <a:endParaRPr kumimoji="0" lang="es-ES_tradnl" sz="1050" b="0" i="0" u="none" strike="noStrike" kern="1200" cap="none" spc="30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4" name="Grupo 12">
            <a:extLst>
              <a:ext uri="{FF2B5EF4-FFF2-40B4-BE49-F238E27FC236}">
                <a16:creationId xmlns:a16="http://schemas.microsoft.com/office/drawing/2014/main" id="{D47E88EB-018F-40F8-ABD5-61357C606642}"/>
              </a:ext>
            </a:extLst>
          </p:cNvPr>
          <p:cNvGrpSpPr>
            <a:grpSpLocks/>
          </p:cNvGrpSpPr>
          <p:nvPr/>
        </p:nvGrpSpPr>
        <p:grpSpPr bwMode="auto">
          <a:xfrm>
            <a:off x="3241675" y="2092325"/>
            <a:ext cx="5911850" cy="1708150"/>
            <a:chOff x="3071281" y="2601316"/>
            <a:chExt cx="5910666" cy="1708514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1E957B9B-9ECE-4C5F-B8B2-52415153696A}"/>
                </a:ext>
              </a:extLst>
            </p:cNvPr>
            <p:cNvSpPr/>
            <p:nvPr/>
          </p:nvSpPr>
          <p:spPr>
            <a:xfrm>
              <a:off x="3071281" y="2601316"/>
              <a:ext cx="5910666" cy="14465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s-ES" altLang="es-CO" sz="8800" b="1" dirty="0">
                  <a:solidFill>
                    <a:srgbClr val="4F81BD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Black" panose="020B0A04020102020204" pitchFamily="34" charset="0"/>
                </a:rPr>
                <a:t>GRACIAS</a:t>
              </a:r>
            </a:p>
          </p:txBody>
        </p:sp>
        <p:grpSp>
          <p:nvGrpSpPr>
            <p:cNvPr id="26" name="Agrupar 15">
              <a:extLst>
                <a:ext uri="{FF2B5EF4-FFF2-40B4-BE49-F238E27FC236}">
                  <a16:creationId xmlns:a16="http://schemas.microsoft.com/office/drawing/2014/main" id="{8DB50A6E-72E6-43F8-A392-38E52F7489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7277" y="4144695"/>
              <a:ext cx="742801" cy="165135"/>
              <a:chOff x="5582622" y="4172403"/>
              <a:chExt cx="742801" cy="165135"/>
            </a:xfrm>
          </p:grpSpPr>
          <p:sp>
            <p:nvSpPr>
              <p:cNvPr id="27" name="Anillo 28">
                <a:extLst>
                  <a:ext uri="{FF2B5EF4-FFF2-40B4-BE49-F238E27FC236}">
                    <a16:creationId xmlns:a16="http://schemas.microsoft.com/office/drawing/2014/main" id="{22B07826-AA64-4C47-9785-C83144EB0E87}"/>
                  </a:ext>
                </a:extLst>
              </p:cNvPr>
              <p:cNvSpPr/>
              <p:nvPr/>
            </p:nvSpPr>
            <p:spPr>
              <a:xfrm>
                <a:off x="5582622" y="4172403"/>
                <a:ext cx="149195" cy="155608"/>
              </a:xfrm>
              <a:prstGeom prst="donu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Anillo 29">
                <a:extLst>
                  <a:ext uri="{FF2B5EF4-FFF2-40B4-BE49-F238E27FC236}">
                    <a16:creationId xmlns:a16="http://schemas.microsoft.com/office/drawing/2014/main" id="{5AE40559-8CA5-4CFA-8441-FA211E993D15}"/>
                  </a:ext>
                </a:extLst>
              </p:cNvPr>
              <p:cNvSpPr/>
              <p:nvPr/>
            </p:nvSpPr>
            <p:spPr>
              <a:xfrm>
                <a:off x="5911169" y="4177167"/>
                <a:ext cx="149195" cy="155608"/>
              </a:xfrm>
              <a:prstGeom prst="donu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Anillo 30">
                <a:extLst>
                  <a:ext uri="{FF2B5EF4-FFF2-40B4-BE49-F238E27FC236}">
                    <a16:creationId xmlns:a16="http://schemas.microsoft.com/office/drawing/2014/main" id="{E7B3D3AA-25BC-4A03-BC32-C183E157D048}"/>
                  </a:ext>
                </a:extLst>
              </p:cNvPr>
              <p:cNvSpPr/>
              <p:nvPr/>
            </p:nvSpPr>
            <p:spPr>
              <a:xfrm>
                <a:off x="6176228" y="4181930"/>
                <a:ext cx="149195" cy="155608"/>
              </a:xfrm>
              <a:prstGeom prst="donu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843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45347</TotalTime>
  <Words>417</Words>
  <Application>Microsoft Office PowerPoint</Application>
  <PresentationFormat>Panorámica</PresentationFormat>
  <Paragraphs>87</Paragraphs>
  <Slides>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Wingdings</vt:lpstr>
      <vt:lpstr>Tema de Office</vt:lpstr>
      <vt:lpstr>2_Tema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COMITÉ DE EXPERTOS EN ADMINISTRACIÓN PÚBLICA</dc:title>
  <dc:creator>David Joseph Yave Rozo Parra</dc:creator>
  <cp:lastModifiedBy>Hernan Lopez Lopez</cp:lastModifiedBy>
  <cp:revision>1185</cp:revision>
  <cp:lastPrinted>2020-12-30T18:18:15Z</cp:lastPrinted>
  <dcterms:created xsi:type="dcterms:W3CDTF">2017-05-16T20:36:18Z</dcterms:created>
  <dcterms:modified xsi:type="dcterms:W3CDTF">2024-11-13T16:12:57Z</dcterms:modified>
</cp:coreProperties>
</file>